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8" r:id="rId3"/>
    <p:sldId id="259" r:id="rId4"/>
    <p:sldId id="264" r:id="rId5"/>
    <p:sldId id="260" r:id="rId6"/>
    <p:sldId id="262" r:id="rId7"/>
    <p:sldId id="261" r:id="rId8"/>
    <p:sldId id="273"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6024" autoAdjust="0"/>
  </p:normalViewPr>
  <p:slideViewPr>
    <p:cSldViewPr snapToGrid="0">
      <p:cViewPr varScale="1">
        <p:scale>
          <a:sx n="42" d="100"/>
          <a:sy n="42" d="100"/>
        </p:scale>
        <p:origin x="136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2DD7E7-0222-4B71-A873-BEB13DAD0841}"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3AC6CB1E-D9F9-4A0E-AA0F-BEAD97F865E8}">
      <dgm:prSet phldrT="[Text]"/>
      <dgm:spPr/>
      <dgm:t>
        <a:bodyPr/>
        <a:lstStyle/>
        <a:p>
          <a:r>
            <a:rPr lang="en-US" dirty="0"/>
            <a:t>Core planning team formed</a:t>
          </a:r>
        </a:p>
      </dgm:t>
    </dgm:pt>
    <dgm:pt modelId="{4C00C6CB-1DE9-457A-846B-646B8E74FE35}" type="parTrans" cxnId="{EB44F011-13EA-4BFC-8C6F-B9736432C08F}">
      <dgm:prSet/>
      <dgm:spPr/>
      <dgm:t>
        <a:bodyPr/>
        <a:lstStyle/>
        <a:p>
          <a:endParaRPr lang="en-US"/>
        </a:p>
      </dgm:t>
    </dgm:pt>
    <dgm:pt modelId="{780704E3-5539-4916-87AC-F2F05734505C}" type="sibTrans" cxnId="{EB44F011-13EA-4BFC-8C6F-B9736432C08F}">
      <dgm:prSet/>
      <dgm:spPr/>
      <dgm:t>
        <a:bodyPr/>
        <a:lstStyle/>
        <a:p>
          <a:endParaRPr lang="en-US"/>
        </a:p>
      </dgm:t>
    </dgm:pt>
    <dgm:pt modelId="{A519A4E1-B672-417E-A66A-1430C68D11EA}">
      <dgm:prSet phldrT="[Text]"/>
      <dgm:spPr/>
      <dgm:t>
        <a:bodyPr/>
        <a:lstStyle/>
        <a:p>
          <a:r>
            <a:rPr lang="en-US" dirty="0"/>
            <a:t>Sept-Oct 2018</a:t>
          </a:r>
        </a:p>
      </dgm:t>
    </dgm:pt>
    <dgm:pt modelId="{D9285FC8-7488-461B-AD0A-0F558DC7BD8D}" type="parTrans" cxnId="{F973E33F-606B-42C6-969A-E879D4C5248E}">
      <dgm:prSet/>
      <dgm:spPr/>
      <dgm:t>
        <a:bodyPr/>
        <a:lstStyle/>
        <a:p>
          <a:endParaRPr lang="en-US"/>
        </a:p>
      </dgm:t>
    </dgm:pt>
    <dgm:pt modelId="{BD00B7D3-771F-4E37-A568-354DBAE8FB71}" type="sibTrans" cxnId="{F973E33F-606B-42C6-969A-E879D4C5248E}">
      <dgm:prSet/>
      <dgm:spPr/>
      <dgm:t>
        <a:bodyPr/>
        <a:lstStyle/>
        <a:p>
          <a:endParaRPr lang="en-US"/>
        </a:p>
      </dgm:t>
    </dgm:pt>
    <dgm:pt modelId="{8B2BDA37-7162-47C8-B5D0-B35E3CD69D7C}">
      <dgm:prSet phldrT="[Text]"/>
      <dgm:spPr/>
      <dgm:t>
        <a:bodyPr/>
        <a:lstStyle/>
        <a:p>
          <a:r>
            <a:rPr lang="en-US" dirty="0"/>
            <a:t>Dec-Feb 2019</a:t>
          </a:r>
        </a:p>
      </dgm:t>
    </dgm:pt>
    <dgm:pt modelId="{58255F53-9FC4-42DA-9E85-B9F693791C5A}" type="parTrans" cxnId="{DE3576C5-F0AC-45FC-8D31-3C1528C80E0E}">
      <dgm:prSet/>
      <dgm:spPr/>
      <dgm:t>
        <a:bodyPr/>
        <a:lstStyle/>
        <a:p>
          <a:endParaRPr lang="en-US"/>
        </a:p>
      </dgm:t>
    </dgm:pt>
    <dgm:pt modelId="{738ECBFE-9F17-43D2-96CD-27124B2F6ACB}" type="sibTrans" cxnId="{DE3576C5-F0AC-45FC-8D31-3C1528C80E0E}">
      <dgm:prSet/>
      <dgm:spPr/>
      <dgm:t>
        <a:bodyPr/>
        <a:lstStyle/>
        <a:p>
          <a:endParaRPr lang="en-US"/>
        </a:p>
      </dgm:t>
    </dgm:pt>
    <dgm:pt modelId="{74663ADF-B583-46C5-855F-A8F8A0B1652A}">
      <dgm:prSet phldrT="[Text]"/>
      <dgm:spPr/>
      <dgm:t>
        <a:bodyPr/>
        <a:lstStyle/>
        <a:p>
          <a:r>
            <a:rPr lang="en-US" dirty="0"/>
            <a:t>PHERP drafted</a:t>
          </a:r>
        </a:p>
      </dgm:t>
    </dgm:pt>
    <dgm:pt modelId="{D7E67EC2-CD8A-4F36-BD57-1965EC96A654}" type="parTrans" cxnId="{BD419228-2F1A-45A0-8793-E9E13ECAD6DA}">
      <dgm:prSet/>
      <dgm:spPr/>
      <dgm:t>
        <a:bodyPr/>
        <a:lstStyle/>
        <a:p>
          <a:endParaRPr lang="en-US"/>
        </a:p>
      </dgm:t>
    </dgm:pt>
    <dgm:pt modelId="{9FE098D7-0A9F-4E84-9070-7886659C5A7C}" type="sibTrans" cxnId="{BD419228-2F1A-45A0-8793-E9E13ECAD6DA}">
      <dgm:prSet/>
      <dgm:spPr/>
      <dgm:t>
        <a:bodyPr/>
        <a:lstStyle/>
        <a:p>
          <a:endParaRPr lang="en-US"/>
        </a:p>
      </dgm:t>
    </dgm:pt>
    <dgm:pt modelId="{36FA194E-03ED-43E2-BCFA-4346C0F4961A}">
      <dgm:prSet phldrT="[Text]"/>
      <dgm:spPr/>
      <dgm:t>
        <a:bodyPr/>
        <a:lstStyle/>
        <a:p>
          <a:r>
            <a:rPr lang="en-US" dirty="0"/>
            <a:t>Gets POE-wide input on SOPs</a:t>
          </a:r>
        </a:p>
      </dgm:t>
    </dgm:pt>
    <dgm:pt modelId="{9072C7D1-7F0B-46F1-842E-B04FC4B7D04B}" type="sibTrans" cxnId="{B86C744D-7236-4748-9B3E-E5F907623CD0}">
      <dgm:prSet/>
      <dgm:spPr/>
      <dgm:t>
        <a:bodyPr/>
        <a:lstStyle/>
        <a:p>
          <a:endParaRPr lang="en-US"/>
        </a:p>
      </dgm:t>
    </dgm:pt>
    <dgm:pt modelId="{621CB393-B783-4A53-B00C-6C686CB2A23C}" type="parTrans" cxnId="{B86C744D-7236-4748-9B3E-E5F907623CD0}">
      <dgm:prSet/>
      <dgm:spPr/>
      <dgm:t>
        <a:bodyPr/>
        <a:lstStyle/>
        <a:p>
          <a:endParaRPr lang="en-US"/>
        </a:p>
      </dgm:t>
    </dgm:pt>
    <dgm:pt modelId="{A24A87E5-3AFD-4972-A79B-3C55FE807AD0}">
      <dgm:prSet phldrT="[Text]"/>
      <dgm:spPr/>
      <dgm:t>
        <a:bodyPr/>
        <a:lstStyle/>
        <a:p>
          <a:r>
            <a:rPr lang="en-US" dirty="0"/>
            <a:t>Summer 2019</a:t>
          </a:r>
        </a:p>
      </dgm:t>
    </dgm:pt>
    <dgm:pt modelId="{1A85C53C-2281-44DF-B529-BF7ACE92569F}" type="parTrans" cxnId="{7AA48817-9FD6-43F6-9E3E-FDD5C26017B0}">
      <dgm:prSet/>
      <dgm:spPr/>
      <dgm:t>
        <a:bodyPr/>
        <a:lstStyle/>
        <a:p>
          <a:endParaRPr lang="en-US"/>
        </a:p>
      </dgm:t>
    </dgm:pt>
    <dgm:pt modelId="{17B2EAB6-26C9-488D-B8CC-D9BD973B73E3}" type="sibTrans" cxnId="{7AA48817-9FD6-43F6-9E3E-FDD5C26017B0}">
      <dgm:prSet/>
      <dgm:spPr/>
      <dgm:t>
        <a:bodyPr/>
        <a:lstStyle/>
        <a:p>
          <a:endParaRPr lang="en-US"/>
        </a:p>
      </dgm:t>
    </dgm:pt>
    <dgm:pt modelId="{8B1BDBFD-3C18-4DF7-9A30-178652D09A9A}">
      <dgm:prSet/>
      <dgm:spPr/>
      <dgm:t>
        <a:bodyPr/>
        <a:lstStyle/>
        <a:p>
          <a:endParaRPr lang="en-US"/>
        </a:p>
      </dgm:t>
    </dgm:pt>
    <dgm:pt modelId="{78940D4C-6D07-4060-8B76-3EF80B6E7642}" type="parTrans" cxnId="{93A2F02E-9DFA-44B9-B1D0-92B77844B06D}">
      <dgm:prSet/>
      <dgm:spPr/>
      <dgm:t>
        <a:bodyPr/>
        <a:lstStyle/>
        <a:p>
          <a:endParaRPr lang="en-US"/>
        </a:p>
      </dgm:t>
    </dgm:pt>
    <dgm:pt modelId="{97072458-B0A5-43FB-AF2A-DD0FFBA9497D}" type="sibTrans" cxnId="{93A2F02E-9DFA-44B9-B1D0-92B77844B06D}">
      <dgm:prSet/>
      <dgm:spPr/>
      <dgm:t>
        <a:bodyPr/>
        <a:lstStyle/>
        <a:p>
          <a:endParaRPr lang="en-US"/>
        </a:p>
      </dgm:t>
    </dgm:pt>
    <dgm:pt modelId="{D512D8DE-5E33-493A-BD4B-E60A0C9D60E3}" type="pres">
      <dgm:prSet presAssocID="{0D2DD7E7-0222-4B71-A873-BEB13DAD0841}" presName="Name0" presStyleCnt="0">
        <dgm:presLayoutVars>
          <dgm:dir/>
          <dgm:resizeHandles val="exact"/>
        </dgm:presLayoutVars>
      </dgm:prSet>
      <dgm:spPr/>
    </dgm:pt>
    <dgm:pt modelId="{C62AEC6C-844B-4A71-AF76-FD654128D2C2}" type="pres">
      <dgm:prSet presAssocID="{0D2DD7E7-0222-4B71-A873-BEB13DAD0841}" presName="arrow" presStyleLbl="bgShp" presStyleIdx="0" presStyleCnt="1"/>
      <dgm:spPr/>
    </dgm:pt>
    <dgm:pt modelId="{0D4BD433-BB2F-4D44-ABB8-860A7DDA5F18}" type="pres">
      <dgm:prSet presAssocID="{0D2DD7E7-0222-4B71-A873-BEB13DAD0841}" presName="points" presStyleCnt="0"/>
      <dgm:spPr/>
    </dgm:pt>
    <dgm:pt modelId="{027B4053-7A26-477E-B431-25B6DAAB5987}" type="pres">
      <dgm:prSet presAssocID="{3AC6CB1E-D9F9-4A0E-AA0F-BEAD97F865E8}" presName="compositeA" presStyleCnt="0"/>
      <dgm:spPr/>
    </dgm:pt>
    <dgm:pt modelId="{BFD7584B-8816-4C58-9769-0FDCD18BBCED}" type="pres">
      <dgm:prSet presAssocID="{3AC6CB1E-D9F9-4A0E-AA0F-BEAD97F865E8}" presName="textA" presStyleLbl="revTx" presStyleIdx="0" presStyleCnt="7">
        <dgm:presLayoutVars>
          <dgm:bulletEnabled val="1"/>
        </dgm:presLayoutVars>
      </dgm:prSet>
      <dgm:spPr/>
    </dgm:pt>
    <dgm:pt modelId="{A50FA18A-73C5-4AF0-904B-A843980459C0}" type="pres">
      <dgm:prSet presAssocID="{3AC6CB1E-D9F9-4A0E-AA0F-BEAD97F865E8}" presName="circleA" presStyleLbl="node1" presStyleIdx="0" presStyleCnt="7"/>
      <dgm:spPr/>
    </dgm:pt>
    <dgm:pt modelId="{590A432B-0C11-45DF-8987-73F7BD14E25D}" type="pres">
      <dgm:prSet presAssocID="{3AC6CB1E-D9F9-4A0E-AA0F-BEAD97F865E8}" presName="spaceA" presStyleCnt="0"/>
      <dgm:spPr/>
    </dgm:pt>
    <dgm:pt modelId="{CEC178AF-A00C-4113-8487-BDC75FB41113}" type="pres">
      <dgm:prSet presAssocID="{780704E3-5539-4916-87AC-F2F05734505C}" presName="space" presStyleCnt="0"/>
      <dgm:spPr/>
    </dgm:pt>
    <dgm:pt modelId="{C04BB610-9147-4ED6-936A-7F015CB72F33}" type="pres">
      <dgm:prSet presAssocID="{A519A4E1-B672-417E-A66A-1430C68D11EA}" presName="compositeB" presStyleCnt="0"/>
      <dgm:spPr/>
    </dgm:pt>
    <dgm:pt modelId="{76CC2243-4A45-4CE6-9383-5B407C3E2C8F}" type="pres">
      <dgm:prSet presAssocID="{A519A4E1-B672-417E-A66A-1430C68D11EA}" presName="textB" presStyleLbl="revTx" presStyleIdx="1" presStyleCnt="7" custLinFactNeighborX="2701" custLinFactNeighborY="1906">
        <dgm:presLayoutVars>
          <dgm:bulletEnabled val="1"/>
        </dgm:presLayoutVars>
      </dgm:prSet>
      <dgm:spPr/>
    </dgm:pt>
    <dgm:pt modelId="{7FE66EE0-580C-4FFE-9653-A0C88DC5E1D8}" type="pres">
      <dgm:prSet presAssocID="{A519A4E1-B672-417E-A66A-1430C68D11EA}" presName="circleB" presStyleLbl="node1" presStyleIdx="1" presStyleCnt="7"/>
      <dgm:spPr/>
    </dgm:pt>
    <dgm:pt modelId="{E3B82DAA-FEE7-4295-B334-6DD06123C20A}" type="pres">
      <dgm:prSet presAssocID="{A519A4E1-B672-417E-A66A-1430C68D11EA}" presName="spaceB" presStyleCnt="0"/>
      <dgm:spPr/>
    </dgm:pt>
    <dgm:pt modelId="{9AAE19FA-C5C3-41D8-B4B8-55D42C370E0C}" type="pres">
      <dgm:prSet presAssocID="{BD00B7D3-771F-4E37-A568-354DBAE8FB71}" presName="space" presStyleCnt="0"/>
      <dgm:spPr/>
    </dgm:pt>
    <dgm:pt modelId="{57F5AA86-A52F-401C-A2A6-D203C74A81E6}" type="pres">
      <dgm:prSet presAssocID="{36FA194E-03ED-43E2-BCFA-4346C0F4961A}" presName="compositeA" presStyleCnt="0"/>
      <dgm:spPr/>
    </dgm:pt>
    <dgm:pt modelId="{385885CB-2720-4BA4-9319-0E4C543FDB94}" type="pres">
      <dgm:prSet presAssocID="{36FA194E-03ED-43E2-BCFA-4346C0F4961A}" presName="textA" presStyleLbl="revTx" presStyleIdx="2" presStyleCnt="7">
        <dgm:presLayoutVars>
          <dgm:bulletEnabled val="1"/>
        </dgm:presLayoutVars>
      </dgm:prSet>
      <dgm:spPr/>
    </dgm:pt>
    <dgm:pt modelId="{5AD1BB1E-0808-4D5B-B1BD-645F20AB61F9}" type="pres">
      <dgm:prSet presAssocID="{36FA194E-03ED-43E2-BCFA-4346C0F4961A}" presName="circleA" presStyleLbl="node1" presStyleIdx="2" presStyleCnt="7"/>
      <dgm:spPr/>
    </dgm:pt>
    <dgm:pt modelId="{464A297F-14E8-4B7C-9B7F-0BE2940E580C}" type="pres">
      <dgm:prSet presAssocID="{36FA194E-03ED-43E2-BCFA-4346C0F4961A}" presName="spaceA" presStyleCnt="0"/>
      <dgm:spPr/>
    </dgm:pt>
    <dgm:pt modelId="{A5E3C84F-3E15-414C-BAD5-C9BAEB19E0B0}" type="pres">
      <dgm:prSet presAssocID="{9072C7D1-7F0B-46F1-842E-B04FC4B7D04B}" presName="space" presStyleCnt="0"/>
      <dgm:spPr/>
    </dgm:pt>
    <dgm:pt modelId="{718D2576-7988-47A4-AC01-8CA7E0699683}" type="pres">
      <dgm:prSet presAssocID="{8B2BDA37-7162-47C8-B5D0-B35E3CD69D7C}" presName="compositeB" presStyleCnt="0"/>
      <dgm:spPr/>
    </dgm:pt>
    <dgm:pt modelId="{0D24B237-4815-43A3-8D95-EF4037747A3C}" type="pres">
      <dgm:prSet presAssocID="{8B2BDA37-7162-47C8-B5D0-B35E3CD69D7C}" presName="textB" presStyleLbl="revTx" presStyleIdx="3" presStyleCnt="7">
        <dgm:presLayoutVars>
          <dgm:bulletEnabled val="1"/>
        </dgm:presLayoutVars>
      </dgm:prSet>
      <dgm:spPr/>
    </dgm:pt>
    <dgm:pt modelId="{28F83D13-975F-4770-A9CB-10541C56EA44}" type="pres">
      <dgm:prSet presAssocID="{8B2BDA37-7162-47C8-B5D0-B35E3CD69D7C}" presName="circleB" presStyleLbl="node1" presStyleIdx="3" presStyleCnt="7"/>
      <dgm:spPr/>
    </dgm:pt>
    <dgm:pt modelId="{F29D2810-97F1-4EA1-ACFB-9B49B67E256C}" type="pres">
      <dgm:prSet presAssocID="{8B2BDA37-7162-47C8-B5D0-B35E3CD69D7C}" presName="spaceB" presStyleCnt="0"/>
      <dgm:spPr/>
    </dgm:pt>
    <dgm:pt modelId="{B70AEDE7-BAAD-49E4-93C6-A8855F0C5C2C}" type="pres">
      <dgm:prSet presAssocID="{738ECBFE-9F17-43D2-96CD-27124B2F6ACB}" presName="space" presStyleCnt="0"/>
      <dgm:spPr/>
    </dgm:pt>
    <dgm:pt modelId="{6DEFC34F-9FD5-4380-9CA5-9E036A6CF20C}" type="pres">
      <dgm:prSet presAssocID="{74663ADF-B583-46C5-855F-A8F8A0B1652A}" presName="compositeA" presStyleCnt="0"/>
      <dgm:spPr/>
    </dgm:pt>
    <dgm:pt modelId="{163996E4-0443-4DCB-B0CB-DDE3799536BE}" type="pres">
      <dgm:prSet presAssocID="{74663ADF-B583-46C5-855F-A8F8A0B1652A}" presName="textA" presStyleLbl="revTx" presStyleIdx="4" presStyleCnt="7">
        <dgm:presLayoutVars>
          <dgm:bulletEnabled val="1"/>
        </dgm:presLayoutVars>
      </dgm:prSet>
      <dgm:spPr/>
    </dgm:pt>
    <dgm:pt modelId="{B8B914C1-6951-4DE4-8680-B0D3843B8DEF}" type="pres">
      <dgm:prSet presAssocID="{74663ADF-B583-46C5-855F-A8F8A0B1652A}" presName="circleA" presStyleLbl="node1" presStyleIdx="4" presStyleCnt="7"/>
      <dgm:spPr/>
    </dgm:pt>
    <dgm:pt modelId="{91EC1746-04FF-4E24-828D-215118FA2B80}" type="pres">
      <dgm:prSet presAssocID="{74663ADF-B583-46C5-855F-A8F8A0B1652A}" presName="spaceA" presStyleCnt="0"/>
      <dgm:spPr/>
    </dgm:pt>
    <dgm:pt modelId="{D0344418-3C6A-4CE2-B390-A03E40291F6E}" type="pres">
      <dgm:prSet presAssocID="{9FE098D7-0A9F-4E84-9070-7886659C5A7C}" presName="space" presStyleCnt="0"/>
      <dgm:spPr/>
    </dgm:pt>
    <dgm:pt modelId="{108A8322-FCA7-4A8F-8CF6-6BBC171C3E83}" type="pres">
      <dgm:prSet presAssocID="{A24A87E5-3AFD-4972-A79B-3C55FE807AD0}" presName="compositeB" presStyleCnt="0"/>
      <dgm:spPr/>
    </dgm:pt>
    <dgm:pt modelId="{65B309FA-A2C9-4805-95BE-5AD41A00F2A3}" type="pres">
      <dgm:prSet presAssocID="{A24A87E5-3AFD-4972-A79B-3C55FE807AD0}" presName="textB" presStyleLbl="revTx" presStyleIdx="5" presStyleCnt="7">
        <dgm:presLayoutVars>
          <dgm:bulletEnabled val="1"/>
        </dgm:presLayoutVars>
      </dgm:prSet>
      <dgm:spPr/>
    </dgm:pt>
    <dgm:pt modelId="{6E9B51FD-A66F-4C0F-92FF-B3A8956CF5E7}" type="pres">
      <dgm:prSet presAssocID="{A24A87E5-3AFD-4972-A79B-3C55FE807AD0}" presName="circleB" presStyleLbl="node1" presStyleIdx="5" presStyleCnt="7"/>
      <dgm:spPr/>
    </dgm:pt>
    <dgm:pt modelId="{BC9E0D70-B8F7-456B-8FB1-8A75DC26626E}" type="pres">
      <dgm:prSet presAssocID="{A24A87E5-3AFD-4972-A79B-3C55FE807AD0}" presName="spaceB" presStyleCnt="0"/>
      <dgm:spPr/>
    </dgm:pt>
    <dgm:pt modelId="{F8022E56-7DB0-42CF-959B-C9D6E69F98E7}" type="pres">
      <dgm:prSet presAssocID="{17B2EAB6-26C9-488D-B8CC-D9BD973B73E3}" presName="space" presStyleCnt="0"/>
      <dgm:spPr/>
    </dgm:pt>
    <dgm:pt modelId="{758EFDF5-4A25-4BBA-848D-C1F0F8F7B4A6}" type="pres">
      <dgm:prSet presAssocID="{8B1BDBFD-3C18-4DF7-9A30-178652D09A9A}" presName="compositeA" presStyleCnt="0"/>
      <dgm:spPr/>
    </dgm:pt>
    <dgm:pt modelId="{07E5323B-82AA-461F-AFC0-BCA9DDC456D7}" type="pres">
      <dgm:prSet presAssocID="{8B1BDBFD-3C18-4DF7-9A30-178652D09A9A}" presName="textA" presStyleLbl="revTx" presStyleIdx="6" presStyleCnt="7">
        <dgm:presLayoutVars>
          <dgm:bulletEnabled val="1"/>
        </dgm:presLayoutVars>
      </dgm:prSet>
      <dgm:spPr/>
    </dgm:pt>
    <dgm:pt modelId="{92E4F32E-E7A7-4533-A40E-4DDC29376809}" type="pres">
      <dgm:prSet presAssocID="{8B1BDBFD-3C18-4DF7-9A30-178652D09A9A}" presName="circleA" presStyleLbl="node1" presStyleIdx="6" presStyleCnt="7"/>
      <dgm:spPr/>
    </dgm:pt>
    <dgm:pt modelId="{B94381FC-7B1C-4B9C-A291-F37CB7959285}" type="pres">
      <dgm:prSet presAssocID="{8B1BDBFD-3C18-4DF7-9A30-178652D09A9A}" presName="spaceA" presStyleCnt="0"/>
      <dgm:spPr/>
    </dgm:pt>
  </dgm:ptLst>
  <dgm:cxnLst>
    <dgm:cxn modelId="{EB44F011-13EA-4BFC-8C6F-B9736432C08F}" srcId="{0D2DD7E7-0222-4B71-A873-BEB13DAD0841}" destId="{3AC6CB1E-D9F9-4A0E-AA0F-BEAD97F865E8}" srcOrd="0" destOrd="0" parTransId="{4C00C6CB-1DE9-457A-846B-646B8E74FE35}" sibTransId="{780704E3-5539-4916-87AC-F2F05734505C}"/>
    <dgm:cxn modelId="{7AA48817-9FD6-43F6-9E3E-FDD5C26017B0}" srcId="{0D2DD7E7-0222-4B71-A873-BEB13DAD0841}" destId="{A24A87E5-3AFD-4972-A79B-3C55FE807AD0}" srcOrd="5" destOrd="0" parTransId="{1A85C53C-2281-44DF-B529-BF7ACE92569F}" sibTransId="{17B2EAB6-26C9-488D-B8CC-D9BD973B73E3}"/>
    <dgm:cxn modelId="{BD419228-2F1A-45A0-8793-E9E13ECAD6DA}" srcId="{0D2DD7E7-0222-4B71-A873-BEB13DAD0841}" destId="{74663ADF-B583-46C5-855F-A8F8A0B1652A}" srcOrd="4" destOrd="0" parTransId="{D7E67EC2-CD8A-4F36-BD57-1965EC96A654}" sibTransId="{9FE098D7-0A9F-4E84-9070-7886659C5A7C}"/>
    <dgm:cxn modelId="{93A2F02E-9DFA-44B9-B1D0-92B77844B06D}" srcId="{0D2DD7E7-0222-4B71-A873-BEB13DAD0841}" destId="{8B1BDBFD-3C18-4DF7-9A30-178652D09A9A}" srcOrd="6" destOrd="0" parTransId="{78940D4C-6D07-4060-8B76-3EF80B6E7642}" sibTransId="{97072458-B0A5-43FB-AF2A-DD0FFBA9497D}"/>
    <dgm:cxn modelId="{A412E730-FE2F-4879-AC88-C19E47D523B7}" type="presOf" srcId="{3AC6CB1E-D9F9-4A0E-AA0F-BEAD97F865E8}" destId="{BFD7584B-8816-4C58-9769-0FDCD18BBCED}" srcOrd="0" destOrd="0" presId="urn:microsoft.com/office/officeart/2005/8/layout/hProcess11"/>
    <dgm:cxn modelId="{F973E33F-606B-42C6-969A-E879D4C5248E}" srcId="{0D2DD7E7-0222-4B71-A873-BEB13DAD0841}" destId="{A519A4E1-B672-417E-A66A-1430C68D11EA}" srcOrd="1" destOrd="0" parTransId="{D9285FC8-7488-461B-AD0A-0F558DC7BD8D}" sibTransId="{BD00B7D3-771F-4E37-A568-354DBAE8FB71}"/>
    <dgm:cxn modelId="{5180245D-F500-45DB-966F-9CFE55200DB3}" type="presOf" srcId="{8B2BDA37-7162-47C8-B5D0-B35E3CD69D7C}" destId="{0D24B237-4815-43A3-8D95-EF4037747A3C}" srcOrd="0" destOrd="0" presId="urn:microsoft.com/office/officeart/2005/8/layout/hProcess11"/>
    <dgm:cxn modelId="{0E831D6A-3C87-4F5F-B723-9407BD777810}" type="presOf" srcId="{A519A4E1-B672-417E-A66A-1430C68D11EA}" destId="{76CC2243-4A45-4CE6-9383-5B407C3E2C8F}" srcOrd="0" destOrd="0" presId="urn:microsoft.com/office/officeart/2005/8/layout/hProcess11"/>
    <dgm:cxn modelId="{B86C744D-7236-4748-9B3E-E5F907623CD0}" srcId="{0D2DD7E7-0222-4B71-A873-BEB13DAD0841}" destId="{36FA194E-03ED-43E2-BCFA-4346C0F4961A}" srcOrd="2" destOrd="0" parTransId="{621CB393-B783-4A53-B00C-6C686CB2A23C}" sibTransId="{9072C7D1-7F0B-46F1-842E-B04FC4B7D04B}"/>
    <dgm:cxn modelId="{13DD2076-38B9-4776-9DFB-27A692970F41}" type="presOf" srcId="{A24A87E5-3AFD-4972-A79B-3C55FE807AD0}" destId="{65B309FA-A2C9-4805-95BE-5AD41A00F2A3}" srcOrd="0" destOrd="0" presId="urn:microsoft.com/office/officeart/2005/8/layout/hProcess11"/>
    <dgm:cxn modelId="{70676780-BD0E-4B20-B7E9-0A0F708EFB6A}" type="presOf" srcId="{74663ADF-B583-46C5-855F-A8F8A0B1652A}" destId="{163996E4-0443-4DCB-B0CB-DDE3799536BE}" srcOrd="0" destOrd="0" presId="urn:microsoft.com/office/officeart/2005/8/layout/hProcess11"/>
    <dgm:cxn modelId="{87661981-86C8-424C-B139-D8441BD34DD6}" type="presOf" srcId="{8B1BDBFD-3C18-4DF7-9A30-178652D09A9A}" destId="{07E5323B-82AA-461F-AFC0-BCA9DDC456D7}" srcOrd="0" destOrd="0" presId="urn:microsoft.com/office/officeart/2005/8/layout/hProcess11"/>
    <dgm:cxn modelId="{988A7DAD-9038-4FB4-8A14-C93E34A3E830}" type="presOf" srcId="{36FA194E-03ED-43E2-BCFA-4346C0F4961A}" destId="{385885CB-2720-4BA4-9319-0E4C543FDB94}" srcOrd="0" destOrd="0" presId="urn:microsoft.com/office/officeart/2005/8/layout/hProcess11"/>
    <dgm:cxn modelId="{BF2A6BBB-0A53-45E2-8F84-B888AC8409B1}" type="presOf" srcId="{0D2DD7E7-0222-4B71-A873-BEB13DAD0841}" destId="{D512D8DE-5E33-493A-BD4B-E60A0C9D60E3}" srcOrd="0" destOrd="0" presId="urn:microsoft.com/office/officeart/2005/8/layout/hProcess11"/>
    <dgm:cxn modelId="{DE3576C5-F0AC-45FC-8D31-3C1528C80E0E}" srcId="{0D2DD7E7-0222-4B71-A873-BEB13DAD0841}" destId="{8B2BDA37-7162-47C8-B5D0-B35E3CD69D7C}" srcOrd="3" destOrd="0" parTransId="{58255F53-9FC4-42DA-9E85-B9F693791C5A}" sibTransId="{738ECBFE-9F17-43D2-96CD-27124B2F6ACB}"/>
    <dgm:cxn modelId="{31C0D615-84A3-4794-A93D-95C11E21464D}" type="presParOf" srcId="{D512D8DE-5E33-493A-BD4B-E60A0C9D60E3}" destId="{C62AEC6C-844B-4A71-AF76-FD654128D2C2}" srcOrd="0" destOrd="0" presId="urn:microsoft.com/office/officeart/2005/8/layout/hProcess11"/>
    <dgm:cxn modelId="{A2DB50DF-7FEE-4564-A622-EB5DFDC920C0}" type="presParOf" srcId="{D512D8DE-5E33-493A-BD4B-E60A0C9D60E3}" destId="{0D4BD433-BB2F-4D44-ABB8-860A7DDA5F18}" srcOrd="1" destOrd="0" presId="urn:microsoft.com/office/officeart/2005/8/layout/hProcess11"/>
    <dgm:cxn modelId="{57DDDCDE-B1C2-4969-8430-F7267D16EF1D}" type="presParOf" srcId="{0D4BD433-BB2F-4D44-ABB8-860A7DDA5F18}" destId="{027B4053-7A26-477E-B431-25B6DAAB5987}" srcOrd="0" destOrd="0" presId="urn:microsoft.com/office/officeart/2005/8/layout/hProcess11"/>
    <dgm:cxn modelId="{47A4E942-19D1-4030-8901-BAC55EB91BBA}" type="presParOf" srcId="{027B4053-7A26-477E-B431-25B6DAAB5987}" destId="{BFD7584B-8816-4C58-9769-0FDCD18BBCED}" srcOrd="0" destOrd="0" presId="urn:microsoft.com/office/officeart/2005/8/layout/hProcess11"/>
    <dgm:cxn modelId="{EFAA4BA6-3D9B-4527-B53A-842743BCD004}" type="presParOf" srcId="{027B4053-7A26-477E-B431-25B6DAAB5987}" destId="{A50FA18A-73C5-4AF0-904B-A843980459C0}" srcOrd="1" destOrd="0" presId="urn:microsoft.com/office/officeart/2005/8/layout/hProcess11"/>
    <dgm:cxn modelId="{38212655-5E85-47DA-ACAF-6F659FF92E6C}" type="presParOf" srcId="{027B4053-7A26-477E-B431-25B6DAAB5987}" destId="{590A432B-0C11-45DF-8987-73F7BD14E25D}" srcOrd="2" destOrd="0" presId="urn:microsoft.com/office/officeart/2005/8/layout/hProcess11"/>
    <dgm:cxn modelId="{51CBBEAD-ECD9-4CF7-AC4E-A996F494A7CA}" type="presParOf" srcId="{0D4BD433-BB2F-4D44-ABB8-860A7DDA5F18}" destId="{CEC178AF-A00C-4113-8487-BDC75FB41113}" srcOrd="1" destOrd="0" presId="urn:microsoft.com/office/officeart/2005/8/layout/hProcess11"/>
    <dgm:cxn modelId="{478A85DD-10C2-4B9D-A27F-16EB4F276A99}" type="presParOf" srcId="{0D4BD433-BB2F-4D44-ABB8-860A7DDA5F18}" destId="{C04BB610-9147-4ED6-936A-7F015CB72F33}" srcOrd="2" destOrd="0" presId="urn:microsoft.com/office/officeart/2005/8/layout/hProcess11"/>
    <dgm:cxn modelId="{530751FE-C733-4217-9DE0-4AECF1E26E1A}" type="presParOf" srcId="{C04BB610-9147-4ED6-936A-7F015CB72F33}" destId="{76CC2243-4A45-4CE6-9383-5B407C3E2C8F}" srcOrd="0" destOrd="0" presId="urn:microsoft.com/office/officeart/2005/8/layout/hProcess11"/>
    <dgm:cxn modelId="{72AEAAA0-DB4B-468B-B727-A738EEFBD41F}" type="presParOf" srcId="{C04BB610-9147-4ED6-936A-7F015CB72F33}" destId="{7FE66EE0-580C-4FFE-9653-A0C88DC5E1D8}" srcOrd="1" destOrd="0" presId="urn:microsoft.com/office/officeart/2005/8/layout/hProcess11"/>
    <dgm:cxn modelId="{895DB9D6-4618-42FD-8994-4DF21176B59B}" type="presParOf" srcId="{C04BB610-9147-4ED6-936A-7F015CB72F33}" destId="{E3B82DAA-FEE7-4295-B334-6DD06123C20A}" srcOrd="2" destOrd="0" presId="urn:microsoft.com/office/officeart/2005/8/layout/hProcess11"/>
    <dgm:cxn modelId="{E6E0EECA-8E54-44E6-9F91-38FE5A95D039}" type="presParOf" srcId="{0D4BD433-BB2F-4D44-ABB8-860A7DDA5F18}" destId="{9AAE19FA-C5C3-41D8-B4B8-55D42C370E0C}" srcOrd="3" destOrd="0" presId="urn:microsoft.com/office/officeart/2005/8/layout/hProcess11"/>
    <dgm:cxn modelId="{DF762ECE-F74A-49D4-83AB-F8E72701B19C}" type="presParOf" srcId="{0D4BD433-BB2F-4D44-ABB8-860A7DDA5F18}" destId="{57F5AA86-A52F-401C-A2A6-D203C74A81E6}" srcOrd="4" destOrd="0" presId="urn:microsoft.com/office/officeart/2005/8/layout/hProcess11"/>
    <dgm:cxn modelId="{5CAC10CD-22BE-421D-9AA4-8040F787272E}" type="presParOf" srcId="{57F5AA86-A52F-401C-A2A6-D203C74A81E6}" destId="{385885CB-2720-4BA4-9319-0E4C543FDB94}" srcOrd="0" destOrd="0" presId="urn:microsoft.com/office/officeart/2005/8/layout/hProcess11"/>
    <dgm:cxn modelId="{6E5A7D3B-2CA4-40D1-B0DE-42CD20E1F560}" type="presParOf" srcId="{57F5AA86-A52F-401C-A2A6-D203C74A81E6}" destId="{5AD1BB1E-0808-4D5B-B1BD-645F20AB61F9}" srcOrd="1" destOrd="0" presId="urn:microsoft.com/office/officeart/2005/8/layout/hProcess11"/>
    <dgm:cxn modelId="{8E566BBA-5FB3-477F-A873-C0AB1091554B}" type="presParOf" srcId="{57F5AA86-A52F-401C-A2A6-D203C74A81E6}" destId="{464A297F-14E8-4B7C-9B7F-0BE2940E580C}" srcOrd="2" destOrd="0" presId="urn:microsoft.com/office/officeart/2005/8/layout/hProcess11"/>
    <dgm:cxn modelId="{BDC184CD-E6C7-40C4-9CC0-E1B83D91400C}" type="presParOf" srcId="{0D4BD433-BB2F-4D44-ABB8-860A7DDA5F18}" destId="{A5E3C84F-3E15-414C-BAD5-C9BAEB19E0B0}" srcOrd="5" destOrd="0" presId="urn:microsoft.com/office/officeart/2005/8/layout/hProcess11"/>
    <dgm:cxn modelId="{BE99B487-8F17-4AB0-90E3-5ACEDC948E25}" type="presParOf" srcId="{0D4BD433-BB2F-4D44-ABB8-860A7DDA5F18}" destId="{718D2576-7988-47A4-AC01-8CA7E0699683}" srcOrd="6" destOrd="0" presId="urn:microsoft.com/office/officeart/2005/8/layout/hProcess11"/>
    <dgm:cxn modelId="{3AFBADF7-5383-46B8-B4E1-0BBD6BB33F8F}" type="presParOf" srcId="{718D2576-7988-47A4-AC01-8CA7E0699683}" destId="{0D24B237-4815-43A3-8D95-EF4037747A3C}" srcOrd="0" destOrd="0" presId="urn:microsoft.com/office/officeart/2005/8/layout/hProcess11"/>
    <dgm:cxn modelId="{BA50D161-A6D0-45D4-A91B-EF26A80E0FD6}" type="presParOf" srcId="{718D2576-7988-47A4-AC01-8CA7E0699683}" destId="{28F83D13-975F-4770-A9CB-10541C56EA44}" srcOrd="1" destOrd="0" presId="urn:microsoft.com/office/officeart/2005/8/layout/hProcess11"/>
    <dgm:cxn modelId="{0697EF79-6AF3-4410-9297-6D25B9B676AD}" type="presParOf" srcId="{718D2576-7988-47A4-AC01-8CA7E0699683}" destId="{F29D2810-97F1-4EA1-ACFB-9B49B67E256C}" srcOrd="2" destOrd="0" presId="urn:microsoft.com/office/officeart/2005/8/layout/hProcess11"/>
    <dgm:cxn modelId="{A9F53E0A-E33A-4095-B428-431D1248231F}" type="presParOf" srcId="{0D4BD433-BB2F-4D44-ABB8-860A7DDA5F18}" destId="{B70AEDE7-BAAD-49E4-93C6-A8855F0C5C2C}" srcOrd="7" destOrd="0" presId="urn:microsoft.com/office/officeart/2005/8/layout/hProcess11"/>
    <dgm:cxn modelId="{2663DE87-6E3B-426D-9CBC-EEAD358F411B}" type="presParOf" srcId="{0D4BD433-BB2F-4D44-ABB8-860A7DDA5F18}" destId="{6DEFC34F-9FD5-4380-9CA5-9E036A6CF20C}" srcOrd="8" destOrd="0" presId="urn:microsoft.com/office/officeart/2005/8/layout/hProcess11"/>
    <dgm:cxn modelId="{9419FFDC-F62A-4E80-B807-004172FE3BCB}" type="presParOf" srcId="{6DEFC34F-9FD5-4380-9CA5-9E036A6CF20C}" destId="{163996E4-0443-4DCB-B0CB-DDE3799536BE}" srcOrd="0" destOrd="0" presId="urn:microsoft.com/office/officeart/2005/8/layout/hProcess11"/>
    <dgm:cxn modelId="{C276EBA6-CC3E-4551-B559-5D9B98EC890B}" type="presParOf" srcId="{6DEFC34F-9FD5-4380-9CA5-9E036A6CF20C}" destId="{B8B914C1-6951-4DE4-8680-B0D3843B8DEF}" srcOrd="1" destOrd="0" presId="urn:microsoft.com/office/officeart/2005/8/layout/hProcess11"/>
    <dgm:cxn modelId="{81CC6D23-8EA0-48D5-9541-0C4A2CEDE6AF}" type="presParOf" srcId="{6DEFC34F-9FD5-4380-9CA5-9E036A6CF20C}" destId="{91EC1746-04FF-4E24-828D-215118FA2B80}" srcOrd="2" destOrd="0" presId="urn:microsoft.com/office/officeart/2005/8/layout/hProcess11"/>
    <dgm:cxn modelId="{42AD60DB-6286-4CF3-A94E-76F085B2011B}" type="presParOf" srcId="{0D4BD433-BB2F-4D44-ABB8-860A7DDA5F18}" destId="{D0344418-3C6A-4CE2-B390-A03E40291F6E}" srcOrd="9" destOrd="0" presId="urn:microsoft.com/office/officeart/2005/8/layout/hProcess11"/>
    <dgm:cxn modelId="{709A0394-8A93-4039-BDCE-3F69DE2179BD}" type="presParOf" srcId="{0D4BD433-BB2F-4D44-ABB8-860A7DDA5F18}" destId="{108A8322-FCA7-4A8F-8CF6-6BBC171C3E83}" srcOrd="10" destOrd="0" presId="urn:microsoft.com/office/officeart/2005/8/layout/hProcess11"/>
    <dgm:cxn modelId="{B5B4BC69-8950-4FAB-B563-7A252102F10D}" type="presParOf" srcId="{108A8322-FCA7-4A8F-8CF6-6BBC171C3E83}" destId="{65B309FA-A2C9-4805-95BE-5AD41A00F2A3}" srcOrd="0" destOrd="0" presId="urn:microsoft.com/office/officeart/2005/8/layout/hProcess11"/>
    <dgm:cxn modelId="{92C73B75-0C2C-4AD3-A793-48F147D2938B}" type="presParOf" srcId="{108A8322-FCA7-4A8F-8CF6-6BBC171C3E83}" destId="{6E9B51FD-A66F-4C0F-92FF-B3A8956CF5E7}" srcOrd="1" destOrd="0" presId="urn:microsoft.com/office/officeart/2005/8/layout/hProcess11"/>
    <dgm:cxn modelId="{38B8E58F-BB3B-4CBD-B611-F165B1F9C47B}" type="presParOf" srcId="{108A8322-FCA7-4A8F-8CF6-6BBC171C3E83}" destId="{BC9E0D70-B8F7-456B-8FB1-8A75DC26626E}" srcOrd="2" destOrd="0" presId="urn:microsoft.com/office/officeart/2005/8/layout/hProcess11"/>
    <dgm:cxn modelId="{E4CE9B71-15BF-4B96-A345-55DBFF3B4BBB}" type="presParOf" srcId="{0D4BD433-BB2F-4D44-ABB8-860A7DDA5F18}" destId="{F8022E56-7DB0-42CF-959B-C9D6E69F98E7}" srcOrd="11" destOrd="0" presId="urn:microsoft.com/office/officeart/2005/8/layout/hProcess11"/>
    <dgm:cxn modelId="{A1E899C8-B3C2-4533-AF80-1C0071D93E90}" type="presParOf" srcId="{0D4BD433-BB2F-4D44-ABB8-860A7DDA5F18}" destId="{758EFDF5-4A25-4BBA-848D-C1F0F8F7B4A6}" srcOrd="12" destOrd="0" presId="urn:microsoft.com/office/officeart/2005/8/layout/hProcess11"/>
    <dgm:cxn modelId="{304B2EA7-5625-48CA-9999-AAFC78894D4C}" type="presParOf" srcId="{758EFDF5-4A25-4BBA-848D-C1F0F8F7B4A6}" destId="{07E5323B-82AA-461F-AFC0-BCA9DDC456D7}" srcOrd="0" destOrd="0" presId="urn:microsoft.com/office/officeart/2005/8/layout/hProcess11"/>
    <dgm:cxn modelId="{3EEB8281-5A95-4DFD-A262-FE4CFBD96E4D}" type="presParOf" srcId="{758EFDF5-4A25-4BBA-848D-C1F0F8F7B4A6}" destId="{92E4F32E-E7A7-4533-A40E-4DDC29376809}" srcOrd="1" destOrd="0" presId="urn:microsoft.com/office/officeart/2005/8/layout/hProcess11"/>
    <dgm:cxn modelId="{E04294D4-D3A9-454B-ABDE-577AD4180783}" type="presParOf" srcId="{758EFDF5-4A25-4BBA-848D-C1F0F8F7B4A6}" destId="{B94381FC-7B1C-4B9C-A291-F37CB795928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2AEC6C-844B-4A71-AF76-FD654128D2C2}">
      <dsp:nvSpPr>
        <dsp:cNvPr id="0" name=""/>
        <dsp:cNvSpPr/>
      </dsp:nvSpPr>
      <dsp:spPr>
        <a:xfrm>
          <a:off x="0" y="1046906"/>
          <a:ext cx="11135031" cy="139587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D7584B-8816-4C58-9769-0FDCD18BBCED}">
      <dsp:nvSpPr>
        <dsp:cNvPr id="0" name=""/>
        <dsp:cNvSpPr/>
      </dsp:nvSpPr>
      <dsp:spPr>
        <a:xfrm>
          <a:off x="856"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kern="1200" dirty="0"/>
            <a:t>Core planning team formed</a:t>
          </a:r>
        </a:p>
      </dsp:txBody>
      <dsp:txXfrm>
        <a:off x="856" y="0"/>
        <a:ext cx="1372577" cy="1395875"/>
      </dsp:txXfrm>
    </dsp:sp>
    <dsp:sp modelId="{A50FA18A-73C5-4AF0-904B-A843980459C0}">
      <dsp:nvSpPr>
        <dsp:cNvPr id="0" name=""/>
        <dsp:cNvSpPr/>
      </dsp:nvSpPr>
      <dsp:spPr>
        <a:xfrm>
          <a:off x="512660"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CC2243-4A45-4CE6-9383-5B407C3E2C8F}">
      <dsp:nvSpPr>
        <dsp:cNvPr id="0" name=""/>
        <dsp:cNvSpPr/>
      </dsp:nvSpPr>
      <dsp:spPr>
        <a:xfrm>
          <a:off x="1479136"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dirty="0"/>
            <a:t>Sept-Oct 2018</a:t>
          </a:r>
        </a:p>
      </dsp:txBody>
      <dsp:txXfrm>
        <a:off x="1479136" y="2093813"/>
        <a:ext cx="1372577" cy="1395875"/>
      </dsp:txXfrm>
    </dsp:sp>
    <dsp:sp modelId="{7FE66EE0-580C-4FFE-9653-A0C88DC5E1D8}">
      <dsp:nvSpPr>
        <dsp:cNvPr id="0" name=""/>
        <dsp:cNvSpPr/>
      </dsp:nvSpPr>
      <dsp:spPr>
        <a:xfrm>
          <a:off x="1953867"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5885CB-2720-4BA4-9319-0E4C543FDB94}">
      <dsp:nvSpPr>
        <dsp:cNvPr id="0" name=""/>
        <dsp:cNvSpPr/>
      </dsp:nvSpPr>
      <dsp:spPr>
        <a:xfrm>
          <a:off x="2883269"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kern="1200" dirty="0"/>
            <a:t>Gets POE-wide input on SOPs</a:t>
          </a:r>
        </a:p>
      </dsp:txBody>
      <dsp:txXfrm>
        <a:off x="2883269" y="0"/>
        <a:ext cx="1372577" cy="1395875"/>
      </dsp:txXfrm>
    </dsp:sp>
    <dsp:sp modelId="{5AD1BB1E-0808-4D5B-B1BD-645F20AB61F9}">
      <dsp:nvSpPr>
        <dsp:cNvPr id="0" name=""/>
        <dsp:cNvSpPr/>
      </dsp:nvSpPr>
      <dsp:spPr>
        <a:xfrm>
          <a:off x="3395073"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24B237-4815-43A3-8D95-EF4037747A3C}">
      <dsp:nvSpPr>
        <dsp:cNvPr id="0" name=""/>
        <dsp:cNvSpPr/>
      </dsp:nvSpPr>
      <dsp:spPr>
        <a:xfrm>
          <a:off x="4324475"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dirty="0"/>
            <a:t>Dec-Feb 2019</a:t>
          </a:r>
        </a:p>
      </dsp:txBody>
      <dsp:txXfrm>
        <a:off x="4324475" y="2093813"/>
        <a:ext cx="1372577" cy="1395875"/>
      </dsp:txXfrm>
    </dsp:sp>
    <dsp:sp modelId="{28F83D13-975F-4770-A9CB-10541C56EA44}">
      <dsp:nvSpPr>
        <dsp:cNvPr id="0" name=""/>
        <dsp:cNvSpPr/>
      </dsp:nvSpPr>
      <dsp:spPr>
        <a:xfrm>
          <a:off x="4836279"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3996E4-0443-4DCB-B0CB-DDE3799536BE}">
      <dsp:nvSpPr>
        <dsp:cNvPr id="0" name=""/>
        <dsp:cNvSpPr/>
      </dsp:nvSpPr>
      <dsp:spPr>
        <a:xfrm>
          <a:off x="5765682"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kern="1200" dirty="0"/>
            <a:t>PHERP drafted</a:t>
          </a:r>
        </a:p>
      </dsp:txBody>
      <dsp:txXfrm>
        <a:off x="5765682" y="0"/>
        <a:ext cx="1372577" cy="1395875"/>
      </dsp:txXfrm>
    </dsp:sp>
    <dsp:sp modelId="{B8B914C1-6951-4DE4-8680-B0D3843B8DEF}">
      <dsp:nvSpPr>
        <dsp:cNvPr id="0" name=""/>
        <dsp:cNvSpPr/>
      </dsp:nvSpPr>
      <dsp:spPr>
        <a:xfrm>
          <a:off x="6277486"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B309FA-A2C9-4805-95BE-5AD41A00F2A3}">
      <dsp:nvSpPr>
        <dsp:cNvPr id="0" name=""/>
        <dsp:cNvSpPr/>
      </dsp:nvSpPr>
      <dsp:spPr>
        <a:xfrm>
          <a:off x="7206888"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dirty="0"/>
            <a:t>Summer 2019</a:t>
          </a:r>
        </a:p>
      </dsp:txBody>
      <dsp:txXfrm>
        <a:off x="7206888" y="2093813"/>
        <a:ext cx="1372577" cy="1395875"/>
      </dsp:txXfrm>
    </dsp:sp>
    <dsp:sp modelId="{6E9B51FD-A66F-4C0F-92FF-B3A8956CF5E7}">
      <dsp:nvSpPr>
        <dsp:cNvPr id="0" name=""/>
        <dsp:cNvSpPr/>
      </dsp:nvSpPr>
      <dsp:spPr>
        <a:xfrm>
          <a:off x="7718692"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E5323B-82AA-461F-AFC0-BCA9DDC456D7}">
      <dsp:nvSpPr>
        <dsp:cNvPr id="0" name=""/>
        <dsp:cNvSpPr/>
      </dsp:nvSpPr>
      <dsp:spPr>
        <a:xfrm>
          <a:off x="8648094"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endParaRPr lang="en-US" sz="1800" kern="1200"/>
        </a:p>
      </dsp:txBody>
      <dsp:txXfrm>
        <a:off x="8648094" y="0"/>
        <a:ext cx="1372577" cy="1395875"/>
      </dsp:txXfrm>
    </dsp:sp>
    <dsp:sp modelId="{92E4F32E-E7A7-4533-A40E-4DDC29376809}">
      <dsp:nvSpPr>
        <dsp:cNvPr id="0" name=""/>
        <dsp:cNvSpPr/>
      </dsp:nvSpPr>
      <dsp:spPr>
        <a:xfrm>
          <a:off x="9159899"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We will now discuss core planning teams at points of entry, and how they can aid you in preparedness planning—from developing plans to SOPs. </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Refer</a:t>
            </a:r>
            <a:r>
              <a:rPr lang="en-US" sz="1200" kern="1200" baseline="0" dirty="0">
                <a:solidFill>
                  <a:schemeClr val="tx1"/>
                </a:solidFill>
                <a:effectLst/>
                <a:latin typeface="+mn-lt"/>
                <a:ea typeface="+mn-ea"/>
                <a:cs typeface="+mn-cs"/>
              </a:rPr>
              <a:t> to Core planning team </a:t>
            </a:r>
            <a:r>
              <a:rPr lang="en-US" sz="1200" kern="1200" baseline="0">
                <a:solidFill>
                  <a:schemeClr val="tx1"/>
                </a:solidFill>
                <a:effectLst/>
                <a:latin typeface="+mn-lt"/>
                <a:ea typeface="+mn-ea"/>
                <a:cs typeface="+mn-cs"/>
              </a:rPr>
              <a:t>job aid.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79711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core planning team should have between eight and 10 members representing key agencies at the POE. Smaller core</a:t>
            </a:r>
            <a:r>
              <a:rPr lang="en-US" sz="1200" kern="1200" baseline="0" dirty="0">
                <a:solidFill>
                  <a:schemeClr val="tx1"/>
                </a:solidFill>
                <a:effectLst/>
                <a:latin typeface="+mn-lt"/>
                <a:ea typeface="+mn-ea"/>
                <a:cs typeface="+mn-cs"/>
              </a:rPr>
              <a:t> planning teams</a:t>
            </a:r>
            <a:r>
              <a:rPr lang="en-US" sz="1200" kern="1200" dirty="0">
                <a:solidFill>
                  <a:schemeClr val="tx1"/>
                </a:solidFill>
                <a:effectLst/>
                <a:latin typeface="+mn-lt"/>
                <a:ea typeface="+mn-ea"/>
                <a:cs typeface="+mn-cs"/>
              </a:rPr>
              <a:t> may lack the perspective and understanding of key sectors involved in a public health response; a larger core</a:t>
            </a:r>
            <a:r>
              <a:rPr lang="en-US" sz="1200" kern="1200" baseline="0" dirty="0">
                <a:solidFill>
                  <a:schemeClr val="tx1"/>
                </a:solidFill>
                <a:effectLst/>
                <a:latin typeface="+mn-lt"/>
                <a:ea typeface="+mn-ea"/>
                <a:cs typeface="+mn-cs"/>
              </a:rPr>
              <a:t> planning team</a:t>
            </a:r>
            <a:r>
              <a:rPr lang="en-US" sz="1200" kern="1200" dirty="0">
                <a:solidFill>
                  <a:schemeClr val="tx1"/>
                </a:solidFill>
                <a:effectLst/>
                <a:latin typeface="+mn-lt"/>
                <a:ea typeface="+mn-ea"/>
                <a:cs typeface="+mn-cs"/>
              </a:rPr>
              <a:t> may make the process unwieldy and inefficient.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Core planning team members should have direct decision-making power or operational response roles to play on behalf of their agencies during a public health event.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multisector nature of the core planning team is intended to promote coordination among POE and external partners before, during, and following a public health event, and also to ensure the PHERP and SOP are integrated into other POE, local, and national planning documents. This</a:t>
            </a:r>
            <a:r>
              <a:rPr lang="en-US" sz="1200" kern="1200" baseline="0" dirty="0">
                <a:solidFill>
                  <a:schemeClr val="tx1"/>
                </a:solidFill>
                <a:effectLst/>
                <a:latin typeface="+mn-lt"/>
                <a:ea typeface="+mn-ea"/>
                <a:cs typeface="+mn-cs"/>
              </a:rPr>
              <a:t> is why there are a variety of agencies represented on the core planning team.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3410066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Encourage each POE (Air, Water &amp; Ground) to have listing of their stakeholders and select their representatives</a:t>
            </a:r>
            <a:r>
              <a:rPr lang="en-US" baseline="0" dirty="0"/>
              <a:t> to the national or regional stakeholder fora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4150993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on how long this timeline</a:t>
            </a:r>
            <a:r>
              <a:rPr lang="en-US" baseline="0" dirty="0"/>
              <a:t> is and how long it took to develop the documents – it can take much longer than  this. </a:t>
            </a:r>
          </a:p>
          <a:p>
            <a:endParaRPr lang="en-US" baseline="0" dirty="0"/>
          </a:p>
          <a:p>
            <a:r>
              <a:rPr lang="en-US" baseline="0" dirty="0"/>
              <a:t>Focus on the circle and the fact that a core planning team can live far beyond the development of the documents. They can move into more document review, in addition to creating training and exercises to test the procedures.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825557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participants to have a side discussion with their neighbours on what best practices they pick from their daily meeting experiences</a:t>
            </a:r>
          </a:p>
          <a:p>
            <a:r>
              <a:rPr lang="en-GB" dirty="0"/>
              <a:t>Note these on  post tits which will be pinned on the wall</a:t>
            </a:r>
          </a:p>
          <a:p>
            <a:r>
              <a:rPr lang="en-GB" dirty="0"/>
              <a:t>These will be read out in</a:t>
            </a:r>
            <a:r>
              <a:rPr lang="en-GB" baseline="0" dirty="0"/>
              <a:t> plenary for consensus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364301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Individual Optional Presentations (not graded): </a:t>
            </a:r>
            <a:r>
              <a:rPr lang="en-US" b="0" dirty="0"/>
              <a:t>Tell</a:t>
            </a:r>
            <a:r>
              <a:rPr lang="en-US" b="0" baseline="0" dirty="0"/>
              <a:t> the group that this is an opportunity to go around the room and have the individuals who are from POEs who have formed such teams share their stories. Ask the participants to raise their hands if they are from a POE with a planning team.</a:t>
            </a:r>
          </a:p>
          <a:p>
            <a:endParaRPr lang="en-US" b="0" baseline="0" dirty="0"/>
          </a:p>
          <a:p>
            <a:r>
              <a:rPr lang="en-US" b="0" baseline="0" dirty="0"/>
              <a:t>Then, ask each of the individuals who have raised their hand to share their experience, if they are willing. Ask them to come to the front of the room and answer the questions on the slide, just from their memory and experience.</a:t>
            </a:r>
          </a:p>
          <a:p>
            <a:endParaRPr lang="en-US" b="0" baseline="0" dirty="0"/>
          </a:p>
          <a:p>
            <a:r>
              <a:rPr lang="en-US" dirty="0"/>
              <a:t>How did your team form?</a:t>
            </a:r>
          </a:p>
          <a:p>
            <a:r>
              <a:rPr lang="en-US" dirty="0"/>
              <a:t>What agencies were on your team?</a:t>
            </a:r>
          </a:p>
          <a:p>
            <a:r>
              <a:rPr lang="en-US" dirty="0"/>
              <a:t>How did you work together? How was your experience?</a:t>
            </a:r>
          </a:p>
          <a:p>
            <a:r>
              <a:rPr lang="en-US" dirty="0"/>
              <a:t>What did you create together?</a:t>
            </a:r>
          </a:p>
          <a:p>
            <a:r>
              <a:rPr lang="en-US" dirty="0"/>
              <a:t>How long did you work together? Are you still working together?</a:t>
            </a:r>
          </a:p>
          <a:p>
            <a:endParaRPr lang="en-US" dirty="0"/>
          </a:p>
          <a:p>
            <a:r>
              <a:rPr lang="en-US" dirty="0"/>
              <a:t>Each</a:t>
            </a:r>
            <a:r>
              <a:rPr lang="en-US" baseline="0" dirty="0"/>
              <a:t> presentation should take approximately 5 minutes or less.</a:t>
            </a:r>
          </a:p>
          <a:p>
            <a:endParaRPr lang="en-US" baseline="0" dirty="0"/>
          </a:p>
          <a:p>
            <a:r>
              <a:rPr lang="en-US" baseline="0" dirty="0"/>
              <a:t>Once all presenters have shared their stories, pose a question to the entire room, focusing on the individuals who have not yet presented. Ask them if they were going to an entirely new POE, what practices would they employ to start a planning team? What agencies would they select? What is the first task they would plan? There are no right or wrong answers, really. </a:t>
            </a:r>
            <a:endParaRPr lang="en-US" dirty="0"/>
          </a:p>
          <a:p>
            <a:endParaRPr lang="en-US" b="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317182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 Id="rId9" Type="http://schemas.openxmlformats.org/officeDocument/2006/relationships/image" Target="../media/image3.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Forming a core planning team at a POE</a:t>
            </a:r>
          </a:p>
        </p:txBody>
      </p:sp>
      <p:sp>
        <p:nvSpPr>
          <p:cNvPr id="3" name="Subtitle 2"/>
          <p:cNvSpPr>
            <a:spLocks noGrp="1"/>
          </p:cNvSpPr>
          <p:nvPr>
            <p:ph type="subTitle" idx="1"/>
          </p:nvPr>
        </p:nvSpPr>
        <p:spPr>
          <a:xfrm>
            <a:off x="1154955" y="4777379"/>
            <a:ext cx="8825658" cy="1612131"/>
          </a:xfrm>
        </p:spPr>
        <p:txBody>
          <a:bodyPr/>
          <a:lstStyle/>
          <a:p>
            <a:r>
              <a:rPr lang="en-US" dirty="0"/>
              <a:t>Master Training Program</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795001" y="2603499"/>
            <a:ext cx="11396999" cy="3416300"/>
          </a:xfrm>
        </p:spPr>
        <p:txBody>
          <a:bodyPr>
            <a:normAutofit/>
          </a:bodyPr>
          <a:lstStyle/>
          <a:p>
            <a:pPr lvl="0"/>
            <a:r>
              <a:rPr lang="en-US" sz="2000" dirty="0"/>
              <a:t>Learn the purpose of a core planning team</a:t>
            </a:r>
          </a:p>
          <a:p>
            <a:pPr lvl="0"/>
            <a:r>
              <a:rPr lang="en-US" sz="2000" dirty="0"/>
              <a:t>Discuss which agencies are best fits for the team</a:t>
            </a:r>
          </a:p>
          <a:p>
            <a:pPr lvl="0"/>
            <a:r>
              <a:rPr lang="en-US" sz="2000" dirty="0"/>
              <a:t>Explain the ideal number of participants of the team</a:t>
            </a:r>
          </a:p>
          <a:p>
            <a:pPr lvl="0"/>
            <a:r>
              <a:rPr lang="en-US" sz="2000" dirty="0"/>
              <a:t>Identify tasks for team work and schedule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core planning team?</a:t>
            </a:r>
          </a:p>
        </p:txBody>
      </p:sp>
      <p:sp>
        <p:nvSpPr>
          <p:cNvPr id="3" name="Content Placeholder 2"/>
          <p:cNvSpPr>
            <a:spLocks noGrp="1"/>
          </p:cNvSpPr>
          <p:nvPr>
            <p:ph idx="1"/>
          </p:nvPr>
        </p:nvSpPr>
        <p:spPr>
          <a:xfrm>
            <a:off x="402787" y="2308861"/>
            <a:ext cx="6992423" cy="4169562"/>
          </a:xfrm>
        </p:spPr>
        <p:txBody>
          <a:bodyPr>
            <a:noAutofit/>
          </a:bodyPr>
          <a:lstStyle/>
          <a:p>
            <a:r>
              <a:rPr lang="en-US" sz="2000" dirty="0"/>
              <a:t>A group of individuals at the POE or who have responsibility for POE activities who work together to develop POE public health planning documents and tools:</a:t>
            </a:r>
          </a:p>
          <a:p>
            <a:pPr lvl="1"/>
            <a:r>
              <a:rPr lang="en-US" sz="2000" dirty="0"/>
              <a:t>SOPs</a:t>
            </a:r>
          </a:p>
          <a:p>
            <a:pPr lvl="1"/>
            <a:r>
              <a:rPr lang="en-US" sz="2000" dirty="0"/>
              <a:t>Public Health Emergency Response Plans (PHERPs)</a:t>
            </a:r>
          </a:p>
          <a:p>
            <a:pPr lvl="1"/>
            <a:r>
              <a:rPr lang="en-US" sz="2000" dirty="0"/>
              <a:t>Trainings</a:t>
            </a:r>
          </a:p>
          <a:p>
            <a:pPr lvl="1"/>
            <a:r>
              <a:rPr lang="en-US" sz="2000" dirty="0"/>
              <a:t>Exercises</a:t>
            </a:r>
          </a:p>
          <a:p>
            <a:r>
              <a:rPr lang="en-US" sz="2000" dirty="0"/>
              <a:t>WHO recommends this approach specifically for developing PHERPs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descr="eeiras - Atividades PIBID - 20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2474" y="2583180"/>
            <a:ext cx="4642886" cy="2321443"/>
          </a:xfrm>
          <a:prstGeom prst="rect">
            <a:avLst/>
          </a:prstGeom>
        </p:spPr>
      </p:pic>
    </p:spTree>
    <p:extLst>
      <p:ext uri="{BB962C8B-B14F-4D97-AF65-F5344CB8AC3E}">
        <p14:creationId xmlns:p14="http://schemas.microsoft.com/office/powerpoint/2010/main" val="3361029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Team Formation</a:t>
            </a:r>
            <a:endParaRPr lang="en-US" dirty="0"/>
          </a:p>
        </p:txBody>
      </p:sp>
      <p:sp>
        <p:nvSpPr>
          <p:cNvPr id="3" name="Content Placeholder 2"/>
          <p:cNvSpPr>
            <a:spLocks noGrp="1"/>
          </p:cNvSpPr>
          <p:nvPr>
            <p:ph idx="1"/>
          </p:nvPr>
        </p:nvSpPr>
        <p:spPr/>
        <p:txBody>
          <a:bodyPr/>
          <a:lstStyle/>
          <a:p>
            <a:r>
              <a:rPr lang="en-US" dirty="0"/>
              <a:t>In every engagement we have different kinds of individuals working together.</a:t>
            </a:r>
          </a:p>
          <a:p>
            <a:r>
              <a:rPr lang="en-US" dirty="0"/>
              <a:t>Behind every step  in the process is a person</a:t>
            </a:r>
          </a:p>
        </p:txBody>
      </p:sp>
      <p:sp>
        <p:nvSpPr>
          <p:cNvPr id="4" name="Slide Number Placeholder 3"/>
          <p:cNvSpPr>
            <a:spLocks noGrp="1"/>
          </p:cNvSpPr>
          <p:nvPr>
            <p:ph type="sldNum" sz="quarter" idx="12"/>
          </p:nvPr>
        </p:nvSpPr>
        <p:spPr/>
        <p:txBody>
          <a:bodyPr/>
          <a:lstStyle/>
          <a:p>
            <a:pPr defTabSz="914400"/>
            <a:fld id="{762B3954-160F-4E4D-B0E5-1B3149961018}" type="slidenum">
              <a:rPr lang="en-US">
                <a:solidFill>
                  <a:prstClr val="black">
                    <a:tint val="75000"/>
                  </a:prstClr>
                </a:solidFill>
                <a:latin typeface="Calibri"/>
              </a:rPr>
              <a:pPr defTabSz="914400"/>
              <a:t>4</a:t>
            </a:fld>
            <a:endParaRPr lang="en-US">
              <a:solidFill>
                <a:prstClr val="black">
                  <a:tint val="75000"/>
                </a:prstClr>
              </a:solidFill>
              <a:latin typeface="Calibri"/>
            </a:endParaRPr>
          </a:p>
        </p:txBody>
      </p:sp>
      <p:grpSp>
        <p:nvGrpSpPr>
          <p:cNvPr id="5" name="Group 5"/>
          <p:cNvGrpSpPr>
            <a:grpSpLocks/>
          </p:cNvGrpSpPr>
          <p:nvPr/>
        </p:nvGrpSpPr>
        <p:grpSpPr bwMode="auto">
          <a:xfrm>
            <a:off x="1594023" y="3553759"/>
            <a:ext cx="8562975" cy="2971800"/>
            <a:chOff x="428625" y="1905000"/>
            <a:chExt cx="8562975" cy="3548063"/>
          </a:xfrm>
        </p:grpSpPr>
        <p:sp>
          <p:nvSpPr>
            <p:cNvPr id="6" name="Oval 3"/>
            <p:cNvSpPr>
              <a:spLocks noChangeArrowheads="1"/>
            </p:cNvSpPr>
            <p:nvPr/>
          </p:nvSpPr>
          <p:spPr bwMode="auto">
            <a:xfrm>
              <a:off x="762000" y="2819400"/>
              <a:ext cx="1279525" cy="1362075"/>
            </a:xfrm>
            <a:prstGeom prst="ellipse">
              <a:avLst/>
            </a:prstGeom>
            <a:noFill/>
            <a:ln w="9525">
              <a:solidFill>
                <a:schemeClr val="tx1"/>
              </a:solidFill>
              <a:round/>
              <a:headEnd/>
              <a:tailEnd/>
            </a:ln>
          </p:spPr>
          <p:txBody>
            <a:bodyPr wrap="none" anchor="ctr"/>
            <a:lstStyle/>
            <a:p>
              <a:pPr defTabSz="914400"/>
              <a:endParaRPr lang="en-US">
                <a:solidFill>
                  <a:prstClr val="black"/>
                </a:solidFill>
                <a:latin typeface="Calibri"/>
              </a:endParaRPr>
            </a:p>
          </p:txBody>
        </p:sp>
        <p:sp>
          <p:nvSpPr>
            <p:cNvPr id="7" name="AutoShape 4"/>
            <p:cNvSpPr>
              <a:spLocks noChangeArrowheads="1"/>
            </p:cNvSpPr>
            <p:nvPr/>
          </p:nvSpPr>
          <p:spPr bwMode="auto">
            <a:xfrm>
              <a:off x="2667000" y="2819400"/>
              <a:ext cx="914400" cy="13716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8" name="AutoShape 5"/>
            <p:cNvSpPr>
              <a:spLocks noChangeArrowheads="1"/>
            </p:cNvSpPr>
            <p:nvPr/>
          </p:nvSpPr>
          <p:spPr bwMode="auto">
            <a:xfrm>
              <a:off x="5638800" y="2590800"/>
              <a:ext cx="1562100" cy="2070100"/>
            </a:xfrm>
            <a:prstGeom prst="flowChartDecision">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9" name="AutoShape 6"/>
            <p:cNvSpPr>
              <a:spLocks noChangeArrowheads="1"/>
            </p:cNvSpPr>
            <p:nvPr/>
          </p:nvSpPr>
          <p:spPr bwMode="auto">
            <a:xfrm>
              <a:off x="4267200" y="2819400"/>
              <a:ext cx="914400" cy="13716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0" name="AutoShape 7"/>
            <p:cNvSpPr>
              <a:spLocks noChangeArrowheads="1"/>
            </p:cNvSpPr>
            <p:nvPr/>
          </p:nvSpPr>
          <p:spPr bwMode="auto">
            <a:xfrm>
              <a:off x="7391400" y="1905000"/>
              <a:ext cx="990600" cy="12192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1" name="AutoShape 8"/>
            <p:cNvSpPr>
              <a:spLocks noChangeArrowheads="1"/>
            </p:cNvSpPr>
            <p:nvPr/>
          </p:nvSpPr>
          <p:spPr bwMode="auto">
            <a:xfrm>
              <a:off x="7467600" y="4191000"/>
              <a:ext cx="914400" cy="12192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2" name="Line 9"/>
            <p:cNvSpPr>
              <a:spLocks noChangeShapeType="1"/>
            </p:cNvSpPr>
            <p:nvPr/>
          </p:nvSpPr>
          <p:spPr bwMode="auto">
            <a:xfrm>
              <a:off x="2057400" y="35814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3" name="Line 10"/>
            <p:cNvSpPr>
              <a:spLocks noChangeShapeType="1"/>
            </p:cNvSpPr>
            <p:nvPr/>
          </p:nvSpPr>
          <p:spPr bwMode="auto">
            <a:xfrm>
              <a:off x="3581400" y="3581400"/>
              <a:ext cx="6858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4" name="Line 11"/>
            <p:cNvSpPr>
              <a:spLocks noChangeShapeType="1"/>
            </p:cNvSpPr>
            <p:nvPr/>
          </p:nvSpPr>
          <p:spPr bwMode="auto">
            <a:xfrm>
              <a:off x="5181600" y="3581400"/>
              <a:ext cx="3810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cxnSp>
          <p:nvCxnSpPr>
            <p:cNvPr id="15" name="AutoShape 12"/>
            <p:cNvCxnSpPr>
              <a:cxnSpLocks noChangeShapeType="1"/>
              <a:stCxn id="8" idx="0"/>
              <a:endCxn id="10" idx="1"/>
            </p:cNvCxnSpPr>
            <p:nvPr/>
          </p:nvCxnSpPr>
          <p:spPr bwMode="auto">
            <a:xfrm rot="-5400000">
              <a:off x="6867525" y="2066925"/>
              <a:ext cx="76200" cy="971550"/>
            </a:xfrm>
            <a:prstGeom prst="bentConnector2">
              <a:avLst/>
            </a:prstGeom>
            <a:noFill/>
            <a:ln w="9525">
              <a:solidFill>
                <a:schemeClr val="tx1"/>
              </a:solidFill>
              <a:miter lim="800000"/>
              <a:headEnd/>
              <a:tailEnd/>
            </a:ln>
          </p:spPr>
        </p:cxnSp>
        <p:cxnSp>
          <p:nvCxnSpPr>
            <p:cNvPr id="16" name="AutoShape 13"/>
            <p:cNvCxnSpPr>
              <a:cxnSpLocks noChangeShapeType="1"/>
              <a:stCxn id="8" idx="2"/>
              <a:endCxn id="11" idx="1"/>
            </p:cNvCxnSpPr>
            <p:nvPr/>
          </p:nvCxnSpPr>
          <p:spPr bwMode="auto">
            <a:xfrm rot="16200000" flipH="1">
              <a:off x="6873875" y="4206875"/>
              <a:ext cx="139700" cy="1047750"/>
            </a:xfrm>
            <a:prstGeom prst="bentConnector2">
              <a:avLst/>
            </a:prstGeom>
            <a:noFill/>
            <a:ln w="9525">
              <a:solidFill>
                <a:schemeClr val="tx1"/>
              </a:solidFill>
              <a:miter lim="800000"/>
              <a:headEnd/>
              <a:tailEnd/>
            </a:ln>
          </p:spPr>
        </p:cxnSp>
        <p:sp>
          <p:nvSpPr>
            <p:cNvPr id="17" name="Line 14"/>
            <p:cNvSpPr>
              <a:spLocks noChangeShapeType="1"/>
            </p:cNvSpPr>
            <p:nvPr/>
          </p:nvSpPr>
          <p:spPr bwMode="auto">
            <a:xfrm>
              <a:off x="8382000" y="25146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8" name="Line 15"/>
            <p:cNvSpPr>
              <a:spLocks noChangeShapeType="1"/>
            </p:cNvSpPr>
            <p:nvPr/>
          </p:nvSpPr>
          <p:spPr bwMode="auto">
            <a:xfrm>
              <a:off x="8382000" y="48006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pic>
          <p:nvPicPr>
            <p:cNvPr id="19" name="Picture 16" descr="FACE22"/>
            <p:cNvPicPr>
              <a:picLocks noChangeAspect="1" noChangeArrowheads="1"/>
            </p:cNvPicPr>
            <p:nvPr/>
          </p:nvPicPr>
          <p:blipFill>
            <a:blip r:embed="rId3"/>
            <a:srcRect/>
            <a:stretch>
              <a:fillRect/>
            </a:stretch>
          </p:blipFill>
          <p:spPr bwMode="auto">
            <a:xfrm>
              <a:off x="2652713" y="2895600"/>
              <a:ext cx="946150" cy="1300163"/>
            </a:xfrm>
            <a:prstGeom prst="rect">
              <a:avLst/>
            </a:prstGeom>
            <a:noFill/>
            <a:ln w="9525">
              <a:noFill/>
              <a:miter lim="800000"/>
              <a:headEnd/>
              <a:tailEnd/>
            </a:ln>
          </p:spPr>
        </p:pic>
        <p:pic>
          <p:nvPicPr>
            <p:cNvPr id="20" name="Picture 17" descr="FACE27"/>
            <p:cNvPicPr>
              <a:picLocks noChangeAspect="1" noChangeArrowheads="1"/>
            </p:cNvPicPr>
            <p:nvPr/>
          </p:nvPicPr>
          <p:blipFill>
            <a:blip r:embed="rId4"/>
            <a:srcRect/>
            <a:stretch>
              <a:fillRect/>
            </a:stretch>
          </p:blipFill>
          <p:spPr bwMode="auto">
            <a:xfrm>
              <a:off x="4298950" y="2819400"/>
              <a:ext cx="887413" cy="1371600"/>
            </a:xfrm>
            <a:prstGeom prst="rect">
              <a:avLst/>
            </a:prstGeom>
            <a:noFill/>
            <a:ln w="9525">
              <a:noFill/>
              <a:miter lim="800000"/>
              <a:headEnd/>
              <a:tailEnd/>
            </a:ln>
          </p:spPr>
        </p:pic>
        <p:pic>
          <p:nvPicPr>
            <p:cNvPr id="21" name="Picture 18" descr="PE09038"/>
            <p:cNvPicPr>
              <a:picLocks noChangeAspect="1" noChangeArrowheads="1"/>
            </p:cNvPicPr>
            <p:nvPr/>
          </p:nvPicPr>
          <p:blipFill>
            <a:blip r:embed="rId5"/>
            <a:srcRect/>
            <a:stretch>
              <a:fillRect/>
            </a:stretch>
          </p:blipFill>
          <p:spPr bwMode="auto">
            <a:xfrm>
              <a:off x="5942013" y="2971800"/>
              <a:ext cx="995362" cy="1371600"/>
            </a:xfrm>
            <a:prstGeom prst="rect">
              <a:avLst/>
            </a:prstGeom>
            <a:noFill/>
            <a:ln w="9525">
              <a:noFill/>
              <a:miter lim="800000"/>
              <a:headEnd/>
              <a:tailEnd/>
            </a:ln>
          </p:spPr>
        </p:pic>
        <p:pic>
          <p:nvPicPr>
            <p:cNvPr id="22" name="Picture 19" descr="CWOMN022"/>
            <p:cNvPicPr>
              <a:picLocks noChangeAspect="1" noChangeArrowheads="1"/>
            </p:cNvPicPr>
            <p:nvPr/>
          </p:nvPicPr>
          <p:blipFill>
            <a:blip r:embed="rId6"/>
            <a:srcRect/>
            <a:stretch>
              <a:fillRect/>
            </a:stretch>
          </p:blipFill>
          <p:spPr bwMode="auto">
            <a:xfrm>
              <a:off x="7396163" y="1981200"/>
              <a:ext cx="987425" cy="1066800"/>
            </a:xfrm>
            <a:prstGeom prst="rect">
              <a:avLst/>
            </a:prstGeom>
            <a:noFill/>
            <a:ln w="9525">
              <a:noFill/>
              <a:miter lim="800000"/>
              <a:headEnd/>
              <a:tailEnd/>
            </a:ln>
          </p:spPr>
        </p:pic>
        <p:pic>
          <p:nvPicPr>
            <p:cNvPr id="23" name="Picture 20" descr="CWOMN011"/>
            <p:cNvPicPr>
              <a:picLocks noChangeAspect="1" noChangeArrowheads="1"/>
            </p:cNvPicPr>
            <p:nvPr/>
          </p:nvPicPr>
          <p:blipFill>
            <a:blip r:embed="rId7"/>
            <a:srcRect/>
            <a:stretch>
              <a:fillRect/>
            </a:stretch>
          </p:blipFill>
          <p:spPr bwMode="auto">
            <a:xfrm>
              <a:off x="7326313" y="4267200"/>
              <a:ext cx="1131887" cy="1185863"/>
            </a:xfrm>
            <a:prstGeom prst="rect">
              <a:avLst/>
            </a:prstGeom>
            <a:noFill/>
            <a:ln w="9525">
              <a:noFill/>
              <a:miter lim="800000"/>
              <a:headEnd/>
              <a:tailEnd/>
            </a:ln>
          </p:spPr>
        </p:pic>
        <p:graphicFrame>
          <p:nvGraphicFramePr>
            <p:cNvPr id="24" name="Object 6"/>
            <p:cNvGraphicFramePr>
              <a:graphicFrameLocks noChangeAspect="1"/>
            </p:cNvGraphicFramePr>
            <p:nvPr/>
          </p:nvGraphicFramePr>
          <p:xfrm>
            <a:off x="428625" y="2971800"/>
            <a:ext cx="1943100" cy="1087438"/>
          </p:xfrm>
          <a:graphic>
            <a:graphicData uri="http://schemas.openxmlformats.org/presentationml/2006/ole">
              <mc:AlternateContent xmlns:mc="http://schemas.openxmlformats.org/markup-compatibility/2006">
                <mc:Choice xmlns:v="urn:schemas-microsoft-com:vml" Requires="v">
                  <p:oleObj spid="_x0000_s1033" name="Clip" r:id="rId8" imgW="4046400" imgH="3352320" progId="">
                    <p:embed/>
                  </p:oleObj>
                </mc:Choice>
                <mc:Fallback>
                  <p:oleObj name="Clip" r:id="rId8" imgW="4046400" imgH="3352320" progId="">
                    <p:embed/>
                    <p:pic>
                      <p:nvPicPr>
                        <p:cNvPr id="24" name="Object 6"/>
                        <p:cNvPicPr>
                          <a:picLocks noChangeAspect="1" noChangeArrowheads="1"/>
                        </p:cNvPicPr>
                        <p:nvPr/>
                      </p:nvPicPr>
                      <p:blipFill>
                        <a:blip r:embed="rId9">
                          <a:extLst>
                            <a:ext uri="{28A0092B-C50C-407E-A947-70E740481C1C}">
                              <a14:useLocalDpi xmlns:a14="http://schemas.microsoft.com/office/drawing/2010/main" val="0"/>
                            </a:ext>
                          </a:extLst>
                        </a:blip>
                        <a:srcRect b="64433"/>
                        <a:stretch>
                          <a:fillRect/>
                        </a:stretch>
                      </p:blipFill>
                      <p:spPr bwMode="auto">
                        <a:xfrm>
                          <a:off x="428625" y="2971800"/>
                          <a:ext cx="1943100" cy="1087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471281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makeup of a core planning team?</a:t>
            </a:r>
          </a:p>
        </p:txBody>
      </p:sp>
      <p:sp>
        <p:nvSpPr>
          <p:cNvPr id="3" name="Content Placeholder 2"/>
          <p:cNvSpPr>
            <a:spLocks noGrp="1"/>
          </p:cNvSpPr>
          <p:nvPr>
            <p:ph idx="1"/>
          </p:nvPr>
        </p:nvSpPr>
        <p:spPr>
          <a:xfrm>
            <a:off x="398206" y="2069648"/>
            <a:ext cx="11500424" cy="4254500"/>
          </a:xfrm>
        </p:spPr>
        <p:txBody>
          <a:bodyPr>
            <a:noAutofit/>
          </a:bodyPr>
          <a:lstStyle/>
          <a:p>
            <a:r>
              <a:rPr lang="en-US" sz="2000" dirty="0"/>
              <a:t>Generally 6-10 people (maximum 15 </a:t>
            </a:r>
            <a:r>
              <a:rPr lang="en-US" sz="2000" dirty="0" err="1"/>
              <a:t>pple</a:t>
            </a:r>
            <a:r>
              <a:rPr lang="en-US" sz="2000" dirty="0"/>
              <a:t>)</a:t>
            </a:r>
          </a:p>
          <a:p>
            <a:r>
              <a:rPr lang="en-US" sz="2000" dirty="0"/>
              <a:t>Multi-sectoral – involves more than just [</a:t>
            </a:r>
            <a:r>
              <a:rPr lang="en-US" sz="2000" dirty="0">
                <a:solidFill>
                  <a:srgbClr val="FF0000"/>
                </a:solidFill>
              </a:rPr>
              <a:t>POE health agency</a:t>
            </a:r>
            <a:r>
              <a:rPr lang="en-US" sz="2000" dirty="0"/>
              <a:t>]</a:t>
            </a:r>
          </a:p>
          <a:p>
            <a:r>
              <a:rPr lang="en-US" sz="2000" dirty="0"/>
              <a:t>Members should have decision-making or operational responses in their agencies</a:t>
            </a:r>
          </a:p>
          <a:p>
            <a:r>
              <a:rPr lang="en-US" sz="2000" dirty="0"/>
              <a:t>Commonly represented agencies:</a:t>
            </a:r>
          </a:p>
          <a:p>
            <a:pPr lvl="1"/>
            <a:r>
              <a:rPr lang="en-US" sz="2000" b="1" dirty="0"/>
              <a:t>[</a:t>
            </a:r>
            <a:r>
              <a:rPr lang="en-US" sz="2000" b="1" dirty="0">
                <a:solidFill>
                  <a:srgbClr val="FF0000"/>
                </a:solidFill>
              </a:rPr>
              <a:t>POE health agency</a:t>
            </a:r>
            <a:r>
              <a:rPr lang="en-US" sz="2000" b="1" dirty="0"/>
              <a:t>]</a:t>
            </a:r>
          </a:p>
          <a:p>
            <a:pPr lvl="1"/>
            <a:r>
              <a:rPr lang="en-US" sz="2000" dirty="0"/>
              <a:t>Civil Aviation (if airport)</a:t>
            </a:r>
          </a:p>
          <a:p>
            <a:pPr lvl="1"/>
            <a:r>
              <a:rPr lang="en-US" sz="2000" dirty="0"/>
              <a:t>Port or airport operations</a:t>
            </a:r>
          </a:p>
          <a:p>
            <a:pPr lvl="1"/>
            <a:r>
              <a:rPr lang="en-US" sz="2000" dirty="0"/>
              <a:t>Fire and rescue </a:t>
            </a:r>
          </a:p>
          <a:p>
            <a:pPr lvl="1"/>
            <a:r>
              <a:rPr lang="en-US" sz="2000" dirty="0"/>
              <a:t>Customs</a:t>
            </a:r>
          </a:p>
          <a:p>
            <a:pPr lvl="1"/>
            <a:r>
              <a:rPr lang="en-US" sz="2000" dirty="0"/>
              <a:t>Immigration</a:t>
            </a:r>
          </a:p>
          <a:p>
            <a:pPr lvl="1"/>
            <a:r>
              <a:rPr lang="en-US" sz="2000" dirty="0"/>
              <a:t>POE safety or security</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extBox 4"/>
          <p:cNvSpPr txBox="1"/>
          <p:nvPr/>
        </p:nvSpPr>
        <p:spPr>
          <a:xfrm>
            <a:off x="8479495" y="5816763"/>
            <a:ext cx="3746090" cy="923330"/>
          </a:xfrm>
          <a:prstGeom prst="rect">
            <a:avLst/>
          </a:prstGeom>
          <a:noFill/>
        </p:spPr>
        <p:txBody>
          <a:bodyPr wrap="square" rtlCol="0">
            <a:spAutoFit/>
          </a:bodyPr>
          <a:lstStyle/>
          <a:p>
            <a:r>
              <a:rPr lang="en-US" b="1" dirty="0"/>
              <a:t>Each POE core planning team looks different, and may have different agency representation</a:t>
            </a:r>
          </a:p>
        </p:txBody>
      </p:sp>
    </p:spTree>
    <p:extLst>
      <p:ext uri="{BB962C8B-B14F-4D97-AF65-F5344CB8AC3E}">
        <p14:creationId xmlns:p14="http://schemas.microsoft.com/office/powerpoint/2010/main" val="2143142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POE core planning team is part of a larger planning unit at the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grpSp>
        <p:nvGrpSpPr>
          <p:cNvPr id="9" name="Group 8"/>
          <p:cNvGrpSpPr/>
          <p:nvPr/>
        </p:nvGrpSpPr>
        <p:grpSpPr>
          <a:xfrm>
            <a:off x="536053" y="1934557"/>
            <a:ext cx="4999606" cy="4923443"/>
            <a:chOff x="2818485" y="2260310"/>
            <a:chExt cx="4439265" cy="4417142"/>
          </a:xfrm>
        </p:grpSpPr>
        <p:sp>
          <p:nvSpPr>
            <p:cNvPr id="7" name="Oval 6"/>
            <p:cNvSpPr/>
            <p:nvPr/>
          </p:nvSpPr>
          <p:spPr>
            <a:xfrm>
              <a:off x="2818485" y="2260310"/>
              <a:ext cx="4439265" cy="4417142"/>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Regional or national [</a:t>
              </a:r>
              <a:r>
                <a:rPr lang="en-US" dirty="0">
                  <a:solidFill>
                    <a:srgbClr val="FF0000"/>
                  </a:solidFill>
                </a:rPr>
                <a:t>POE health agency</a:t>
              </a:r>
              <a:r>
                <a:rPr lang="en-US" dirty="0">
                  <a:solidFill>
                    <a:schemeClr val="tx1"/>
                  </a:solidFill>
                </a:rPr>
                <a:t>]/ POE stakeholders</a:t>
              </a:r>
            </a:p>
          </p:txBody>
        </p:sp>
        <p:sp>
          <p:nvSpPr>
            <p:cNvPr id="6" name="Oval 5"/>
            <p:cNvSpPr/>
            <p:nvPr/>
          </p:nvSpPr>
          <p:spPr>
            <a:xfrm>
              <a:off x="3511659" y="3727773"/>
              <a:ext cx="3052916" cy="2949679"/>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Broader POE planning team</a:t>
              </a:r>
            </a:p>
          </p:txBody>
        </p:sp>
        <p:sp>
          <p:nvSpPr>
            <p:cNvPr id="5" name="Oval 4"/>
            <p:cNvSpPr/>
            <p:nvPr/>
          </p:nvSpPr>
          <p:spPr>
            <a:xfrm>
              <a:off x="4175335" y="5305851"/>
              <a:ext cx="1725562" cy="1371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Core planning team</a:t>
              </a:r>
            </a:p>
          </p:txBody>
        </p:sp>
      </p:grpSp>
      <p:sp>
        <p:nvSpPr>
          <p:cNvPr id="10" name="Content Placeholder 2"/>
          <p:cNvSpPr>
            <a:spLocks noGrp="1"/>
          </p:cNvSpPr>
          <p:nvPr>
            <p:ph idx="1"/>
          </p:nvPr>
        </p:nvSpPr>
        <p:spPr>
          <a:xfrm>
            <a:off x="5998464" y="2735384"/>
            <a:ext cx="5498592" cy="3818351"/>
          </a:xfrm>
        </p:spPr>
        <p:txBody>
          <a:bodyPr>
            <a:normAutofit/>
          </a:bodyPr>
          <a:lstStyle/>
          <a:p>
            <a:r>
              <a:rPr lang="en-US" sz="2000" dirty="0"/>
              <a:t>Most document development and review is done at the core planning team level, but the core planning team shares their work with the broader POE team</a:t>
            </a:r>
          </a:p>
          <a:p>
            <a:r>
              <a:rPr lang="en-US" sz="2000" dirty="0"/>
              <a:t>The broader POE team and the core planning team may share their work with higher level leadership</a:t>
            </a:r>
          </a:p>
        </p:txBody>
      </p:sp>
    </p:spTree>
    <p:extLst>
      <p:ext uri="{BB962C8B-B14F-4D97-AF65-F5344CB8AC3E}">
        <p14:creationId xmlns:p14="http://schemas.microsoft.com/office/powerpoint/2010/main" val="880213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511" y="645525"/>
            <a:ext cx="10172178" cy="1143040"/>
          </a:xfrm>
        </p:spPr>
        <p:txBody>
          <a:bodyPr/>
          <a:lstStyle/>
          <a:p>
            <a:r>
              <a:rPr lang="en-US" sz="3200" dirty="0"/>
              <a:t>Example timeline of a core planning team developing a Public Health Emergency Response Plan (PHERP)</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36800647"/>
              </p:ext>
            </p:extLst>
          </p:nvPr>
        </p:nvGraphicFramePr>
        <p:xfrm>
          <a:off x="294968" y="2530111"/>
          <a:ext cx="11135032" cy="34896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6" name="TextBox 5"/>
          <p:cNvSpPr txBox="1"/>
          <p:nvPr/>
        </p:nvSpPr>
        <p:spPr>
          <a:xfrm>
            <a:off x="631385" y="4702138"/>
            <a:ext cx="1047135" cy="646331"/>
          </a:xfrm>
          <a:prstGeom prst="rect">
            <a:avLst/>
          </a:prstGeom>
          <a:noFill/>
        </p:spPr>
        <p:txBody>
          <a:bodyPr wrap="square" rtlCol="0">
            <a:spAutoFit/>
          </a:bodyPr>
          <a:lstStyle/>
          <a:p>
            <a:r>
              <a:rPr lang="en-US" dirty="0"/>
              <a:t>Aug 2018</a:t>
            </a:r>
          </a:p>
        </p:txBody>
      </p:sp>
      <p:sp>
        <p:nvSpPr>
          <p:cNvPr id="7" name="TextBox 6"/>
          <p:cNvSpPr txBox="1"/>
          <p:nvPr/>
        </p:nvSpPr>
        <p:spPr>
          <a:xfrm>
            <a:off x="1988237" y="2530111"/>
            <a:ext cx="1460268" cy="1477328"/>
          </a:xfrm>
          <a:prstGeom prst="rect">
            <a:avLst/>
          </a:prstGeom>
          <a:noFill/>
        </p:spPr>
        <p:txBody>
          <a:bodyPr wrap="square" rtlCol="0">
            <a:spAutoFit/>
          </a:bodyPr>
          <a:lstStyle/>
          <a:p>
            <a:r>
              <a:rPr lang="en-US" dirty="0"/>
              <a:t>Holds meetings to write priority SOPs</a:t>
            </a:r>
          </a:p>
        </p:txBody>
      </p:sp>
      <p:sp>
        <p:nvSpPr>
          <p:cNvPr id="8" name="TextBox 7"/>
          <p:cNvSpPr txBox="1"/>
          <p:nvPr/>
        </p:nvSpPr>
        <p:spPr>
          <a:xfrm>
            <a:off x="3567712" y="4702137"/>
            <a:ext cx="1047135" cy="646331"/>
          </a:xfrm>
          <a:prstGeom prst="rect">
            <a:avLst/>
          </a:prstGeom>
          <a:noFill/>
        </p:spPr>
        <p:txBody>
          <a:bodyPr wrap="square" rtlCol="0">
            <a:spAutoFit/>
          </a:bodyPr>
          <a:lstStyle/>
          <a:p>
            <a:r>
              <a:rPr lang="en-US" dirty="0"/>
              <a:t>Nov 2018</a:t>
            </a:r>
          </a:p>
        </p:txBody>
      </p:sp>
      <p:sp>
        <p:nvSpPr>
          <p:cNvPr id="9" name="TextBox 8"/>
          <p:cNvSpPr txBox="1"/>
          <p:nvPr/>
        </p:nvSpPr>
        <p:spPr>
          <a:xfrm>
            <a:off x="4765973" y="2530111"/>
            <a:ext cx="1568566" cy="1477328"/>
          </a:xfrm>
          <a:prstGeom prst="rect">
            <a:avLst/>
          </a:prstGeom>
          <a:noFill/>
        </p:spPr>
        <p:txBody>
          <a:bodyPr wrap="square" rtlCol="0">
            <a:spAutoFit/>
          </a:bodyPr>
          <a:lstStyle/>
          <a:p>
            <a:r>
              <a:rPr lang="en-US" dirty="0"/>
              <a:t>Holds meetings to </a:t>
            </a:r>
            <a:r>
              <a:rPr lang="en-US"/>
              <a:t>determine PHERP </a:t>
            </a:r>
            <a:r>
              <a:rPr lang="en-US" dirty="0"/>
              <a:t>content</a:t>
            </a:r>
          </a:p>
        </p:txBody>
      </p:sp>
      <p:sp>
        <p:nvSpPr>
          <p:cNvPr id="10" name="TextBox 9"/>
          <p:cNvSpPr txBox="1"/>
          <p:nvPr/>
        </p:nvSpPr>
        <p:spPr>
          <a:xfrm>
            <a:off x="6334539" y="4690454"/>
            <a:ext cx="1245586" cy="646331"/>
          </a:xfrm>
          <a:prstGeom prst="rect">
            <a:avLst/>
          </a:prstGeom>
          <a:noFill/>
        </p:spPr>
        <p:txBody>
          <a:bodyPr wrap="square" rtlCol="0">
            <a:spAutoFit/>
          </a:bodyPr>
          <a:lstStyle/>
          <a:p>
            <a:r>
              <a:rPr lang="en-US" dirty="0"/>
              <a:t>Mar – April 2019</a:t>
            </a:r>
          </a:p>
        </p:txBody>
      </p:sp>
      <p:sp>
        <p:nvSpPr>
          <p:cNvPr id="11" name="TextBox 10"/>
          <p:cNvSpPr txBox="1"/>
          <p:nvPr/>
        </p:nvSpPr>
        <p:spPr>
          <a:xfrm>
            <a:off x="7652007" y="2479779"/>
            <a:ext cx="1391586" cy="1477328"/>
          </a:xfrm>
          <a:prstGeom prst="rect">
            <a:avLst/>
          </a:prstGeom>
          <a:noFill/>
        </p:spPr>
        <p:txBody>
          <a:bodyPr wrap="square" rtlCol="0">
            <a:spAutoFit/>
          </a:bodyPr>
          <a:lstStyle/>
          <a:p>
            <a:r>
              <a:rPr lang="en-US" dirty="0"/>
              <a:t>Develops training content for PHERP and SOPs</a:t>
            </a:r>
          </a:p>
        </p:txBody>
      </p:sp>
      <p:sp>
        <p:nvSpPr>
          <p:cNvPr id="14" name="TextBox 13"/>
          <p:cNvSpPr txBox="1"/>
          <p:nvPr/>
        </p:nvSpPr>
        <p:spPr>
          <a:xfrm>
            <a:off x="9270866" y="4617603"/>
            <a:ext cx="1047135" cy="646331"/>
          </a:xfrm>
          <a:prstGeom prst="rect">
            <a:avLst/>
          </a:prstGeom>
          <a:noFill/>
        </p:spPr>
        <p:txBody>
          <a:bodyPr wrap="square" rtlCol="0">
            <a:spAutoFit/>
          </a:bodyPr>
          <a:lstStyle/>
          <a:p>
            <a:r>
              <a:rPr lang="en-US" dirty="0"/>
              <a:t>Fall 2019</a:t>
            </a:r>
          </a:p>
        </p:txBody>
      </p:sp>
      <p:sp>
        <p:nvSpPr>
          <p:cNvPr id="15" name="TextBox 14"/>
          <p:cNvSpPr txBox="1"/>
          <p:nvPr/>
        </p:nvSpPr>
        <p:spPr>
          <a:xfrm>
            <a:off x="9270865" y="3121793"/>
            <a:ext cx="1047135" cy="646331"/>
          </a:xfrm>
          <a:prstGeom prst="rect">
            <a:avLst/>
          </a:prstGeom>
          <a:noFill/>
        </p:spPr>
        <p:txBody>
          <a:bodyPr wrap="square" rtlCol="0">
            <a:spAutoFit/>
          </a:bodyPr>
          <a:lstStyle/>
          <a:p>
            <a:r>
              <a:rPr lang="en-US" dirty="0"/>
              <a:t>Delivers training</a:t>
            </a:r>
          </a:p>
        </p:txBody>
      </p:sp>
      <p:sp>
        <p:nvSpPr>
          <p:cNvPr id="16" name="Oval 15"/>
          <p:cNvSpPr/>
          <p:nvPr/>
        </p:nvSpPr>
        <p:spPr>
          <a:xfrm>
            <a:off x="6032090" y="2530111"/>
            <a:ext cx="1619917" cy="37969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8190671" y="5760643"/>
            <a:ext cx="3746090" cy="369332"/>
          </a:xfrm>
          <a:prstGeom prst="rect">
            <a:avLst/>
          </a:prstGeom>
          <a:noFill/>
        </p:spPr>
        <p:txBody>
          <a:bodyPr wrap="square" rtlCol="0">
            <a:spAutoFit/>
          </a:bodyPr>
          <a:lstStyle/>
          <a:p>
            <a:r>
              <a:rPr lang="en-US" b="1" dirty="0"/>
              <a:t>The work doesn’t end here!</a:t>
            </a:r>
          </a:p>
        </p:txBody>
      </p:sp>
      <p:cxnSp>
        <p:nvCxnSpPr>
          <p:cNvPr id="19" name="Straight Arrow Connector 18"/>
          <p:cNvCxnSpPr/>
          <p:nvPr/>
        </p:nvCxnSpPr>
        <p:spPr>
          <a:xfrm flipH="1" flipV="1">
            <a:off x="7580126" y="5692877"/>
            <a:ext cx="598997" cy="2524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906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Meeting Good Practice</a:t>
            </a:r>
            <a:endParaRPr lang="en-US" dirty="0"/>
          </a:p>
        </p:txBody>
      </p:sp>
      <p:sp>
        <p:nvSpPr>
          <p:cNvPr id="3" name="Content Placeholder 2"/>
          <p:cNvSpPr>
            <a:spLocks noGrp="1"/>
          </p:cNvSpPr>
          <p:nvPr>
            <p:ph idx="1"/>
          </p:nvPr>
        </p:nvSpPr>
        <p:spPr>
          <a:xfrm>
            <a:off x="537882" y="2205318"/>
            <a:ext cx="11062447" cy="3814482"/>
          </a:xfrm>
        </p:spPr>
        <p:txBody>
          <a:bodyPr/>
          <a:lstStyle/>
          <a:p>
            <a:r>
              <a:rPr lang="en-GB" dirty="0"/>
              <a:t>Sending Agendas ahead of time</a:t>
            </a:r>
          </a:p>
          <a:p>
            <a:r>
              <a:rPr lang="en-GB" dirty="0"/>
              <a:t>Maintaining a shared calendar with dates for deliverables set in advance</a:t>
            </a:r>
          </a:p>
          <a:p>
            <a:r>
              <a:rPr lang="en-GB" dirty="0"/>
              <a:t>Keeping an excel sheet  which tasks assignments and </a:t>
            </a:r>
            <a:r>
              <a:rPr lang="en-GB" dirty="0" err="1"/>
              <a:t>indiv</a:t>
            </a:r>
            <a:r>
              <a:rPr lang="en-GB" dirty="0"/>
              <a:t>. Responsible</a:t>
            </a:r>
          </a:p>
          <a:p>
            <a:r>
              <a:rPr lang="en-GB" dirty="0"/>
              <a:t>Having rotational chair to the meetings</a:t>
            </a:r>
          </a:p>
          <a:p>
            <a:r>
              <a:rPr lang="en-GB" dirty="0"/>
              <a:t>Choosing a secretariat for the meetings responsible for note taking and sharing</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039477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9213" y="709934"/>
            <a:ext cx="8761413" cy="706964"/>
          </a:xfrm>
        </p:spPr>
        <p:txBody>
          <a:bodyPr/>
          <a:lstStyle/>
          <a:p>
            <a:r>
              <a:rPr lang="en-US" dirty="0"/>
              <a:t>Share your experiences with a core planning team!</a:t>
            </a:r>
          </a:p>
        </p:txBody>
      </p:sp>
      <p:sp>
        <p:nvSpPr>
          <p:cNvPr id="3" name="Content Placeholder 2"/>
          <p:cNvSpPr>
            <a:spLocks noGrp="1"/>
          </p:cNvSpPr>
          <p:nvPr>
            <p:ph idx="1"/>
          </p:nvPr>
        </p:nvSpPr>
        <p:spPr>
          <a:xfrm>
            <a:off x="679467" y="2566924"/>
            <a:ext cx="6916149" cy="3931412"/>
          </a:xfrm>
        </p:spPr>
        <p:txBody>
          <a:bodyPr>
            <a:normAutofit/>
          </a:bodyPr>
          <a:lstStyle/>
          <a:p>
            <a:r>
              <a:rPr lang="en-US" sz="2000" dirty="0"/>
              <a:t>Did your POE create a core planning team or have a group of people working on planning documents? If so, share!</a:t>
            </a:r>
          </a:p>
          <a:p>
            <a:r>
              <a:rPr lang="en-US" sz="2000" dirty="0"/>
              <a:t>How did your team form?</a:t>
            </a:r>
          </a:p>
          <a:p>
            <a:r>
              <a:rPr lang="en-US" sz="2000" dirty="0"/>
              <a:t>What agencies were on your team?</a:t>
            </a:r>
          </a:p>
          <a:p>
            <a:r>
              <a:rPr lang="en-US" sz="2000" dirty="0"/>
              <a:t>How did you work together? How was your experience?</a:t>
            </a:r>
          </a:p>
          <a:p>
            <a:r>
              <a:rPr lang="en-US" sz="2000" dirty="0"/>
              <a:t>What did you create together?</a:t>
            </a:r>
          </a:p>
          <a:p>
            <a:r>
              <a:rPr lang="en-US" sz="2000" dirty="0"/>
              <a:t>How long did you work together? Are you still working together?</a:t>
            </a:r>
          </a:p>
          <a:p>
            <a:pPr marL="0" indent="0">
              <a:buNone/>
            </a:pP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6" name="Picture 5" descr="TECNOLOGIA EDUCATIVA I - 70 ALMAC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3008" y="2850109"/>
            <a:ext cx="4486656" cy="2565806"/>
          </a:xfrm>
          <a:prstGeom prst="rect">
            <a:avLst/>
          </a:prstGeom>
        </p:spPr>
      </p:pic>
    </p:spTree>
    <p:extLst>
      <p:ext uri="{BB962C8B-B14F-4D97-AF65-F5344CB8AC3E}">
        <p14:creationId xmlns:p14="http://schemas.microsoft.com/office/powerpoint/2010/main" val="20446362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1888</TotalTime>
  <Words>1041</Words>
  <Application>Microsoft Office PowerPoint</Application>
  <PresentationFormat>Widescreen</PresentationFormat>
  <Paragraphs>109</Paragraphs>
  <Slides>9</Slides>
  <Notes>8</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Arial</vt:lpstr>
      <vt:lpstr>Calibri</vt:lpstr>
      <vt:lpstr>Century Gothic</vt:lpstr>
      <vt:lpstr>Wingdings 3</vt:lpstr>
      <vt:lpstr>Ion Boardroom</vt:lpstr>
      <vt:lpstr>Clip</vt:lpstr>
      <vt:lpstr>Forming a core planning team at a POE</vt:lpstr>
      <vt:lpstr>Learning objectives</vt:lpstr>
      <vt:lpstr>What is a core planning team?</vt:lpstr>
      <vt:lpstr>Team Formation</vt:lpstr>
      <vt:lpstr>What is the makeup of a core planning team?</vt:lpstr>
      <vt:lpstr>The POE core planning team is part of a larger planning unit at the POE</vt:lpstr>
      <vt:lpstr>Example timeline of a core planning team developing a Public Health Emergency Response Plan (PHERP)</vt:lpstr>
      <vt:lpstr>Examples of Meeting Good Practice</vt:lpstr>
      <vt:lpstr>Share your experiences with a core planning team!</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147</cp:revision>
  <dcterms:created xsi:type="dcterms:W3CDTF">2018-05-15T08:59:29Z</dcterms:created>
  <dcterms:modified xsi:type="dcterms:W3CDTF">2021-04-26T20:48:37Z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2021-04-26T20:48:37Z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2147023d-2175-4b26-a33c-c2a4c0e3ed32</vt:lpwstr>
  </property>
  <property fmtid="{D5CDD505-2E9C-101B-9397-08002B2CF9AE}" pid="8" name="MSIP_Label_7b94a7b8-f06c-4dfe-bdcc-9b548fd58c31_ContentBits">
    <vt:lpwstr>0</vt:lpwstr>
  </property>
</Properties>
</file>